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72"/>
  </p:notesMasterIdLst>
  <p:handoutMasterIdLst>
    <p:handoutMasterId r:id="rId73"/>
  </p:handoutMasterIdLst>
  <p:sldIdLst>
    <p:sldId id="258" r:id="rId2"/>
    <p:sldId id="345" r:id="rId3"/>
    <p:sldId id="346" r:id="rId4"/>
    <p:sldId id="378" r:id="rId5"/>
    <p:sldId id="259" r:id="rId6"/>
    <p:sldId id="260" r:id="rId7"/>
    <p:sldId id="261" r:id="rId8"/>
    <p:sldId id="344" r:id="rId9"/>
    <p:sldId id="347" r:id="rId10"/>
    <p:sldId id="352" r:id="rId11"/>
    <p:sldId id="353" r:id="rId12"/>
    <p:sldId id="351" r:id="rId13"/>
    <p:sldId id="349" r:id="rId14"/>
    <p:sldId id="364" r:id="rId15"/>
    <p:sldId id="348" r:id="rId16"/>
    <p:sldId id="360" r:id="rId17"/>
    <p:sldId id="354" r:id="rId18"/>
    <p:sldId id="359" r:id="rId19"/>
    <p:sldId id="391" r:id="rId20"/>
    <p:sldId id="358" r:id="rId21"/>
    <p:sldId id="357" r:id="rId22"/>
    <p:sldId id="362" r:id="rId23"/>
    <p:sldId id="380" r:id="rId24"/>
    <p:sldId id="356" r:id="rId25"/>
    <p:sldId id="363" r:id="rId26"/>
    <p:sldId id="365" r:id="rId27"/>
    <p:sldId id="366" r:id="rId28"/>
    <p:sldId id="367" r:id="rId29"/>
    <p:sldId id="368" r:id="rId30"/>
    <p:sldId id="369" r:id="rId31"/>
    <p:sldId id="371" r:id="rId32"/>
    <p:sldId id="372" r:id="rId33"/>
    <p:sldId id="373" r:id="rId34"/>
    <p:sldId id="374" r:id="rId35"/>
    <p:sldId id="381" r:id="rId36"/>
    <p:sldId id="382" r:id="rId37"/>
    <p:sldId id="383" r:id="rId38"/>
    <p:sldId id="384" r:id="rId39"/>
    <p:sldId id="385" r:id="rId40"/>
    <p:sldId id="386" r:id="rId41"/>
    <p:sldId id="387" r:id="rId42"/>
    <p:sldId id="388" r:id="rId43"/>
    <p:sldId id="389" r:id="rId44"/>
    <p:sldId id="390"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4" r:id="rId64"/>
    <p:sldId id="415" r:id="rId65"/>
    <p:sldId id="416" r:id="rId66"/>
    <p:sldId id="410" r:id="rId67"/>
    <p:sldId id="377" r:id="rId68"/>
    <p:sldId id="341" r:id="rId69"/>
    <p:sldId id="413" r:id="rId70"/>
    <p:sldId id="412"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3370" autoAdjust="0"/>
  </p:normalViewPr>
  <p:slideViewPr>
    <p:cSldViewPr snapToGrid="0">
      <p:cViewPr>
        <p:scale>
          <a:sx n="75" d="100"/>
          <a:sy n="75" d="100"/>
        </p:scale>
        <p:origin x="-1248" y="1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D%20Desktop\Advanced%20Computer%20Architecture\Final%20Project\First%20&amp;%20gcc_trace.txt.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D:\D%20Desktop\Advanced%20Computer%20Architecture\Final%20Project\First%20&amp;%20gcc_trace.tx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D%20Desktop\Advanced%20Computer%20Architecture\Final%20Project\jpeg_trace.txt.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D:\D%20Desktop\Advanced%20Computer%20Architecture\Final%20Project\jpeg_trace.txt.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D:\D%20Desktop\Advanced%20Computer%20Architecture\Final%20Project\perl_trace.txt.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D:\D%20Desktop\Advanced%20Computer%20Architecture\Final%20Project\perl_trace.txt.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D:\D%20Desktop\Advanced%20Computer%20Architecture\Final%20Project\Combined.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D:\D%20Desktop\Advanced%20Computer%20Architecture\Final%20Project\Combined.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a:t>Mispredictions Rate of Bimodal</a:t>
            </a:r>
            <a:r>
              <a:rPr lang="en-US" altLang="en-US" baseline="0"/>
              <a:t> Predictor</a:t>
            </a:r>
            <a:endParaRPr lang="en-US" altLang="en-US"/>
          </a:p>
        </c:rich>
      </c:tx>
      <c:layout>
        <c:manualLayout>
          <c:xMode val="edge"/>
          <c:yMode val="edge"/>
          <c:x val="4.9477704531303297E-2"/>
          <c:y val="3.7037037037037035E-2"/>
        </c:manualLayout>
      </c:layout>
      <c:overlay val="0"/>
    </c:title>
    <c:autoTitleDeleted val="0"/>
    <c:plotArea>
      <c:layout>
        <c:manualLayout>
          <c:layoutTarget val="inner"/>
          <c:xMode val="edge"/>
          <c:yMode val="edge"/>
          <c:x val="0.1406577725490436"/>
          <c:y val="0.15673763001846994"/>
          <c:w val="0.69977839924241159"/>
          <c:h val="0.68921660834062404"/>
        </c:manualLayout>
      </c:layout>
      <c:lineChart>
        <c:grouping val="standard"/>
        <c:varyColors val="0"/>
        <c:ser>
          <c:idx val="0"/>
          <c:order val="0"/>
          <c:tx>
            <c:strRef>
              <c:f>Sheet1!$D$22</c:f>
              <c:strCache>
                <c:ptCount val="1"/>
                <c:pt idx="0">
                  <c:v>Mispredictions Rate(R1)</c:v>
                </c:pt>
              </c:strCache>
            </c:strRef>
          </c:tx>
          <c:cat>
            <c:numRef>
              <c:f>Sheet1!$C$23:$C$32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Sheet1!$D$23:$D$32</c:f>
              <c:numCache>
                <c:formatCode>General</c:formatCode>
                <c:ptCount val="10"/>
                <c:pt idx="0">
                  <c:v>26.65</c:v>
                </c:pt>
                <c:pt idx="1">
                  <c:v>22.43</c:v>
                </c:pt>
                <c:pt idx="2">
                  <c:v>18.489999999999998</c:v>
                </c:pt>
                <c:pt idx="3">
                  <c:v>15.67</c:v>
                </c:pt>
                <c:pt idx="4">
                  <c:v>13.65</c:v>
                </c:pt>
                <c:pt idx="5">
                  <c:v>12.47</c:v>
                </c:pt>
                <c:pt idx="6">
                  <c:v>11.72</c:v>
                </c:pt>
                <c:pt idx="7">
                  <c:v>11.37</c:v>
                </c:pt>
                <c:pt idx="8">
                  <c:v>11.3</c:v>
                </c:pt>
                <c:pt idx="9">
                  <c:v>11.21</c:v>
                </c:pt>
              </c:numCache>
            </c:numRef>
          </c:val>
          <c:smooth val="0"/>
        </c:ser>
        <c:dLbls>
          <c:showLegendKey val="0"/>
          <c:showVal val="0"/>
          <c:showCatName val="0"/>
          <c:showSerName val="0"/>
          <c:showPercent val="0"/>
          <c:showBubbleSize val="0"/>
        </c:dLbls>
        <c:marker val="1"/>
        <c:smooth val="0"/>
        <c:axId val="127267584"/>
        <c:axId val="127269504"/>
      </c:lineChart>
      <c:catAx>
        <c:axId val="127267584"/>
        <c:scaling>
          <c:orientation val="minMax"/>
        </c:scaling>
        <c:delete val="0"/>
        <c:axPos val="b"/>
        <c:title>
          <c:tx>
            <c:rich>
              <a:bodyPr/>
              <a:lstStyle/>
              <a:p>
                <a:pPr>
                  <a:defRPr/>
                </a:pPr>
                <a:r>
                  <a:rPr lang="en-US" altLang="en-US" sz="1400" baseline="0"/>
                  <a:t>M(KB)</a:t>
                </a:r>
              </a:p>
            </c:rich>
          </c:tx>
          <c:layout/>
          <c:overlay val="0"/>
        </c:title>
        <c:numFmt formatCode="General" sourceLinked="1"/>
        <c:majorTickMark val="out"/>
        <c:minorTickMark val="none"/>
        <c:tickLblPos val="nextTo"/>
        <c:crossAx val="127269504"/>
        <c:crosses val="autoZero"/>
        <c:auto val="1"/>
        <c:lblAlgn val="ctr"/>
        <c:lblOffset val="100"/>
        <c:tickMarkSkip val="7"/>
        <c:noMultiLvlLbl val="0"/>
      </c:catAx>
      <c:valAx>
        <c:axId val="127269504"/>
        <c:scaling>
          <c:orientation val="minMax"/>
          <c:min val="10"/>
        </c:scaling>
        <c:delete val="0"/>
        <c:axPos val="l"/>
        <c:majorGridlines/>
        <c:title>
          <c:tx>
            <c:rich>
              <a:bodyPr rot="-5400000" vert="horz"/>
              <a:lstStyle/>
              <a:p>
                <a:pPr>
                  <a:defRPr/>
                </a:pPr>
                <a:r>
                  <a:rPr lang="en-US" altLang="zh-CN" sz="1400" b="1" dirty="0" err="1">
                    <a:effectLst/>
                  </a:rPr>
                  <a:t>Mispredictions</a:t>
                </a:r>
                <a:r>
                  <a:rPr lang="en-US" altLang="zh-CN" sz="1400" b="1" dirty="0">
                    <a:effectLst/>
                  </a:rPr>
                  <a:t> </a:t>
                </a:r>
                <a:r>
                  <a:rPr lang="en-US" altLang="zh-CN" sz="1400" b="1" dirty="0" smtClean="0">
                    <a:effectLst/>
                  </a:rPr>
                  <a:t>Rate </a:t>
                </a:r>
                <a:r>
                  <a:rPr lang="en-US" altLang="zh-CN" sz="1400" b="1" dirty="0">
                    <a:effectLst/>
                  </a:rPr>
                  <a:t>(%)</a:t>
                </a:r>
                <a:endParaRPr lang="zh-CN" altLang="zh-CN" sz="1400" dirty="0">
                  <a:effectLst/>
                </a:endParaRPr>
              </a:p>
            </c:rich>
          </c:tx>
          <c:layout/>
          <c:overlay val="0"/>
        </c:title>
        <c:numFmt formatCode="General" sourceLinked="1"/>
        <c:majorTickMark val="out"/>
        <c:minorTickMark val="none"/>
        <c:tickLblPos val="nextTo"/>
        <c:crossAx val="127267584"/>
        <c:crosses val="autoZero"/>
        <c:crossBetween val="between"/>
      </c:valAx>
    </c:plotArea>
    <c:plotVisOnly val="1"/>
    <c:dispBlanksAs val="gap"/>
    <c:showDLblsOverMax val="0"/>
  </c:chart>
  <c:spPr>
    <a:solidFill>
      <a:sysClr val="window" lastClr="FFFFFF"/>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a:t>Mispredictor Rate of Gshare</a:t>
            </a:r>
            <a:r>
              <a:rPr lang="en-US" altLang="en-US" baseline="0"/>
              <a:t> Predictor</a:t>
            </a:r>
            <a:endParaRPr lang="en-US" altLang="en-US"/>
          </a:p>
        </c:rich>
      </c:tx>
      <c:layout/>
      <c:overlay val="0"/>
    </c:title>
    <c:autoTitleDeleted val="0"/>
    <c:plotArea>
      <c:layout/>
      <c:lineChart>
        <c:grouping val="standard"/>
        <c:varyColors val="0"/>
        <c:ser>
          <c:idx val="0"/>
          <c:order val="0"/>
          <c:tx>
            <c:v>n=2</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Sheet1!$P$3:$P$12</c:f>
              <c:numCache>
                <c:formatCode>General</c:formatCode>
                <c:ptCount val="10"/>
                <c:pt idx="0">
                  <c:v>28.98</c:v>
                </c:pt>
                <c:pt idx="1">
                  <c:v>25.18</c:v>
                </c:pt>
                <c:pt idx="2">
                  <c:v>20.25</c:v>
                </c:pt>
                <c:pt idx="3">
                  <c:v>16.39</c:v>
                </c:pt>
                <c:pt idx="4">
                  <c:v>13.71</c:v>
                </c:pt>
                <c:pt idx="5">
                  <c:v>12.2</c:v>
                </c:pt>
                <c:pt idx="6">
                  <c:v>11.11</c:v>
                </c:pt>
                <c:pt idx="7">
                  <c:v>10.42</c:v>
                </c:pt>
                <c:pt idx="8">
                  <c:v>10.130000000000001</c:v>
                </c:pt>
                <c:pt idx="9">
                  <c:v>9.93</c:v>
                </c:pt>
              </c:numCache>
            </c:numRef>
          </c:val>
          <c:smooth val="0"/>
        </c:ser>
        <c:ser>
          <c:idx val="1"/>
          <c:order val="1"/>
          <c:tx>
            <c:v>n=4</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Sheet1!$P$13:$P$22</c:f>
              <c:numCache>
                <c:formatCode>General</c:formatCode>
                <c:ptCount val="10"/>
                <c:pt idx="0">
                  <c:v>30.76</c:v>
                </c:pt>
                <c:pt idx="1">
                  <c:v>26.57</c:v>
                </c:pt>
                <c:pt idx="2">
                  <c:v>22.43</c:v>
                </c:pt>
                <c:pt idx="3">
                  <c:v>17.989999999999998</c:v>
                </c:pt>
                <c:pt idx="4">
                  <c:v>14.49</c:v>
                </c:pt>
                <c:pt idx="5">
                  <c:v>12.23</c:v>
                </c:pt>
                <c:pt idx="6">
                  <c:v>10.57</c:v>
                </c:pt>
                <c:pt idx="7">
                  <c:v>9.69</c:v>
                </c:pt>
                <c:pt idx="8">
                  <c:v>9.1300000000000008</c:v>
                </c:pt>
                <c:pt idx="9">
                  <c:v>8.77</c:v>
                </c:pt>
              </c:numCache>
            </c:numRef>
          </c:val>
          <c:smooth val="0"/>
        </c:ser>
        <c:ser>
          <c:idx val="2"/>
          <c:order val="2"/>
          <c:tx>
            <c:v>n=6</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Sheet1!$P$23:$P$32</c:f>
              <c:numCache>
                <c:formatCode>General</c:formatCode>
                <c:ptCount val="10"/>
                <c:pt idx="0">
                  <c:v>33.22</c:v>
                </c:pt>
                <c:pt idx="1">
                  <c:v>27.82</c:v>
                </c:pt>
                <c:pt idx="2">
                  <c:v>24.14</c:v>
                </c:pt>
                <c:pt idx="3">
                  <c:v>19.36</c:v>
                </c:pt>
                <c:pt idx="4">
                  <c:v>15.14</c:v>
                </c:pt>
                <c:pt idx="5">
                  <c:v>12.46</c:v>
                </c:pt>
                <c:pt idx="6">
                  <c:v>10.59</c:v>
                </c:pt>
                <c:pt idx="7">
                  <c:v>9.08</c:v>
                </c:pt>
                <c:pt idx="8">
                  <c:v>8.3000000000000007</c:v>
                </c:pt>
                <c:pt idx="9">
                  <c:v>7.89</c:v>
                </c:pt>
              </c:numCache>
            </c:numRef>
          </c:val>
          <c:smooth val="0"/>
        </c:ser>
        <c:ser>
          <c:idx val="3"/>
          <c:order val="3"/>
          <c:tx>
            <c:v>n=8</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Sheet1!$Q$32:$Q$41</c:f>
              <c:numCache>
                <c:formatCode>General</c:formatCode>
                <c:ptCount val="10"/>
                <c:pt idx="0">
                  <c:v>#N/A</c:v>
                </c:pt>
                <c:pt idx="1">
                  <c:v>30.56</c:v>
                </c:pt>
                <c:pt idx="2">
                  <c:v>26.08</c:v>
                </c:pt>
                <c:pt idx="3">
                  <c:v>21.1</c:v>
                </c:pt>
                <c:pt idx="4">
                  <c:v>16.47</c:v>
                </c:pt>
                <c:pt idx="5">
                  <c:v>13</c:v>
                </c:pt>
                <c:pt idx="6">
                  <c:v>11</c:v>
                </c:pt>
                <c:pt idx="7">
                  <c:v>9.34</c:v>
                </c:pt>
                <c:pt idx="8">
                  <c:v>8.2200000000000006</c:v>
                </c:pt>
                <c:pt idx="9">
                  <c:v>7.57</c:v>
                </c:pt>
              </c:numCache>
            </c:numRef>
          </c:val>
          <c:smooth val="0"/>
        </c:ser>
        <c:ser>
          <c:idx val="4"/>
          <c:order val="4"/>
          <c:tx>
            <c:v>n=10</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Sheet1!$R$39:$R$48</c:f>
              <c:numCache>
                <c:formatCode>General</c:formatCode>
                <c:ptCount val="10"/>
                <c:pt idx="0">
                  <c:v>#N/A</c:v>
                </c:pt>
                <c:pt idx="1">
                  <c:v>#N/A</c:v>
                </c:pt>
                <c:pt idx="2">
                  <c:v>#N/A</c:v>
                </c:pt>
                <c:pt idx="3">
                  <c:v>22.77</c:v>
                </c:pt>
                <c:pt idx="4">
                  <c:v>18.34</c:v>
                </c:pt>
                <c:pt idx="5">
                  <c:v>14.33</c:v>
                </c:pt>
                <c:pt idx="6">
                  <c:v>11.68</c:v>
                </c:pt>
                <c:pt idx="7">
                  <c:v>9.83</c:v>
                </c:pt>
                <c:pt idx="8">
                  <c:v>8.4600000000000009</c:v>
                </c:pt>
                <c:pt idx="9">
                  <c:v>7.61</c:v>
                </c:pt>
              </c:numCache>
            </c:numRef>
          </c:val>
          <c:smooth val="0"/>
        </c:ser>
        <c:ser>
          <c:idx val="5"/>
          <c:order val="5"/>
          <c:tx>
            <c:v>n=12</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Sheet1!$S$44:$S$53</c:f>
              <c:numCache>
                <c:formatCode>General</c:formatCode>
                <c:ptCount val="10"/>
                <c:pt idx="0">
                  <c:v>#N/A</c:v>
                </c:pt>
                <c:pt idx="1">
                  <c:v>#N/A</c:v>
                </c:pt>
                <c:pt idx="2">
                  <c:v>#N/A</c:v>
                </c:pt>
                <c:pt idx="3">
                  <c:v>#N/A</c:v>
                </c:pt>
                <c:pt idx="4">
                  <c:v>#N/A</c:v>
                </c:pt>
                <c:pt idx="5">
                  <c:v>15.4</c:v>
                </c:pt>
                <c:pt idx="6">
                  <c:v>12.68</c:v>
                </c:pt>
                <c:pt idx="7">
                  <c:v>10.48</c:v>
                </c:pt>
                <c:pt idx="8">
                  <c:v>9.01</c:v>
                </c:pt>
                <c:pt idx="9">
                  <c:v>7.86</c:v>
                </c:pt>
              </c:numCache>
            </c:numRef>
          </c:val>
          <c:smooth val="0"/>
        </c:ser>
        <c:ser>
          <c:idx val="6"/>
          <c:order val="6"/>
          <c:tx>
            <c:v>n=14</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Sheet1!$T$47:$T$56</c:f>
              <c:numCache>
                <c:formatCode>General</c:formatCode>
                <c:ptCount val="10"/>
                <c:pt idx="0">
                  <c:v>#N/A</c:v>
                </c:pt>
                <c:pt idx="1">
                  <c:v>#N/A</c:v>
                </c:pt>
                <c:pt idx="2">
                  <c:v>#N/A</c:v>
                </c:pt>
                <c:pt idx="3">
                  <c:v>#N/A</c:v>
                </c:pt>
                <c:pt idx="4">
                  <c:v>#N/A</c:v>
                </c:pt>
                <c:pt idx="5">
                  <c:v>#N/A</c:v>
                </c:pt>
                <c:pt idx="6">
                  <c:v>#N/A</c:v>
                </c:pt>
                <c:pt idx="7">
                  <c:v>11.13</c:v>
                </c:pt>
                <c:pt idx="8">
                  <c:v>9.48</c:v>
                </c:pt>
                <c:pt idx="9">
                  <c:v>8.34</c:v>
                </c:pt>
              </c:numCache>
            </c:numRef>
          </c:val>
          <c:smooth val="0"/>
        </c:ser>
        <c:ser>
          <c:idx val="7"/>
          <c:order val="7"/>
          <c:tx>
            <c:v>n=16</c:v>
          </c:tx>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Sheet1!$U$48:$U$57</c:f>
              <c:numCache>
                <c:formatCode>General</c:formatCode>
                <c:ptCount val="10"/>
                <c:pt idx="0">
                  <c:v>#N/A</c:v>
                </c:pt>
                <c:pt idx="1">
                  <c:v>#N/A</c:v>
                </c:pt>
                <c:pt idx="2">
                  <c:v>#N/A</c:v>
                </c:pt>
                <c:pt idx="3">
                  <c:v>#N/A</c:v>
                </c:pt>
                <c:pt idx="4">
                  <c:v>#N/A</c:v>
                </c:pt>
                <c:pt idx="5">
                  <c:v>#N/A</c:v>
                </c:pt>
                <c:pt idx="6">
                  <c:v>#N/A</c:v>
                </c:pt>
                <c:pt idx="7">
                  <c:v>#N/A</c:v>
                </c:pt>
                <c:pt idx="8">
                  <c:v>#N/A</c:v>
                </c:pt>
                <c:pt idx="9">
                  <c:v>8.75</c:v>
                </c:pt>
              </c:numCache>
            </c:numRef>
          </c:val>
          <c:smooth val="0"/>
        </c:ser>
        <c:dLbls>
          <c:showLegendKey val="0"/>
          <c:showVal val="0"/>
          <c:showCatName val="0"/>
          <c:showSerName val="0"/>
          <c:showPercent val="0"/>
          <c:showBubbleSize val="0"/>
        </c:dLbls>
        <c:marker val="1"/>
        <c:smooth val="0"/>
        <c:axId val="82982784"/>
        <c:axId val="82997248"/>
      </c:lineChart>
      <c:catAx>
        <c:axId val="82982784"/>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82997248"/>
        <c:crosses val="autoZero"/>
        <c:auto val="1"/>
        <c:lblAlgn val="ctr"/>
        <c:lblOffset val="100"/>
        <c:noMultiLvlLbl val="0"/>
      </c:catAx>
      <c:valAx>
        <c:axId val="82997248"/>
        <c:scaling>
          <c:orientation val="minMax"/>
          <c:min val="5"/>
        </c:scaling>
        <c:delete val="0"/>
        <c:axPos val="l"/>
        <c:majorGridlines/>
        <c:title>
          <c:tx>
            <c:rich>
              <a:bodyPr rot="-5400000" vert="horz"/>
              <a:lstStyle/>
              <a:p>
                <a:pPr>
                  <a:defRPr/>
                </a:pPr>
                <a:r>
                  <a:rPr lang="en-US" altLang="en-US" sz="1500" baseline="0"/>
                  <a:t>Mispredictions Rate(%)</a:t>
                </a:r>
              </a:p>
            </c:rich>
          </c:tx>
          <c:layout/>
          <c:overlay val="0"/>
        </c:title>
        <c:numFmt formatCode="General" sourceLinked="1"/>
        <c:majorTickMark val="out"/>
        <c:minorTickMark val="none"/>
        <c:tickLblPos val="nextTo"/>
        <c:crossAx val="82982784"/>
        <c:crosses val="autoZero"/>
        <c:crossBetween val="between"/>
      </c:valAx>
    </c:plotArea>
    <c:legend>
      <c:legendPos val="r"/>
      <c:layout/>
      <c:overlay val="0"/>
    </c:legend>
    <c:plotVisOnly val="1"/>
    <c:dispBlanksAs val="gap"/>
    <c:showDLblsOverMax val="0"/>
  </c:chart>
  <c:spPr>
    <a:solidFill>
      <a:sysClr val="window" lastClr="FFFFFF"/>
    </a:solidFill>
    <a:ln w="6350" cmpd="sng"/>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400" baseline="0"/>
              <a:t>Mispredictions Rate of Bimodal Predictor</a:t>
            </a:r>
          </a:p>
        </c:rich>
      </c:tx>
      <c:layout>
        <c:manualLayout>
          <c:xMode val="edge"/>
          <c:yMode val="edge"/>
          <c:x val="0.1988977689071037"/>
          <c:y val="4.8286647791361124E-2"/>
        </c:manualLayout>
      </c:layout>
      <c:overlay val="0"/>
    </c:title>
    <c:autoTitleDeleted val="0"/>
    <c:plotArea>
      <c:layout>
        <c:manualLayout>
          <c:layoutTarget val="inner"/>
          <c:xMode val="edge"/>
          <c:yMode val="edge"/>
          <c:x val="0.15789288207160498"/>
          <c:y val="0.18587349405225098"/>
          <c:w val="0.83956418541862476"/>
          <c:h val="0.66420977189945229"/>
        </c:manualLayout>
      </c:layout>
      <c:lineChart>
        <c:grouping val="standard"/>
        <c:varyColors val="0"/>
        <c:ser>
          <c:idx val="0"/>
          <c:order val="0"/>
          <c:tx>
            <c:strRef>
              <c:f>Sheet1!$G$2</c:f>
              <c:strCache>
                <c:ptCount val="1"/>
                <c:pt idx="0">
                  <c:v>Mispredictions Rate(R1)</c:v>
                </c:pt>
              </c:strCache>
            </c:strRef>
          </c:tx>
          <c:cat>
            <c:numRef>
              <c:f>Sheet1!$B$3:$B$12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Sheet1!$G$3:$G$12</c:f>
              <c:numCache>
                <c:formatCode>General</c:formatCode>
                <c:ptCount val="10"/>
                <c:pt idx="0">
                  <c:v>7.92</c:v>
                </c:pt>
                <c:pt idx="1">
                  <c:v>7.79</c:v>
                </c:pt>
                <c:pt idx="2">
                  <c:v>7.74</c:v>
                </c:pt>
                <c:pt idx="3">
                  <c:v>7.7</c:v>
                </c:pt>
                <c:pt idx="4">
                  <c:v>7.62</c:v>
                </c:pt>
                <c:pt idx="5">
                  <c:v>7.6</c:v>
                </c:pt>
                <c:pt idx="6">
                  <c:v>7.59</c:v>
                </c:pt>
                <c:pt idx="7">
                  <c:v>7.59</c:v>
                </c:pt>
                <c:pt idx="8">
                  <c:v>7.59</c:v>
                </c:pt>
                <c:pt idx="9">
                  <c:v>7.59</c:v>
                </c:pt>
              </c:numCache>
            </c:numRef>
          </c:val>
          <c:smooth val="0"/>
        </c:ser>
        <c:dLbls>
          <c:showLegendKey val="0"/>
          <c:showVal val="0"/>
          <c:showCatName val="0"/>
          <c:showSerName val="0"/>
          <c:showPercent val="0"/>
          <c:showBubbleSize val="0"/>
        </c:dLbls>
        <c:marker val="1"/>
        <c:smooth val="0"/>
        <c:axId val="83021184"/>
        <c:axId val="94000640"/>
      </c:lineChart>
      <c:catAx>
        <c:axId val="83021184"/>
        <c:scaling>
          <c:orientation val="minMax"/>
        </c:scaling>
        <c:delete val="0"/>
        <c:axPos val="b"/>
        <c:title>
          <c:tx>
            <c:rich>
              <a:bodyPr/>
              <a:lstStyle/>
              <a:p>
                <a:pPr>
                  <a:defRPr/>
                </a:pPr>
                <a:r>
                  <a:rPr lang="en-US" altLang="en-US" dirty="0" smtClean="0"/>
                  <a:t>M2(KB</a:t>
                </a:r>
                <a:r>
                  <a:rPr lang="en-US" altLang="en-US" dirty="0"/>
                  <a:t>)</a:t>
                </a:r>
              </a:p>
            </c:rich>
          </c:tx>
          <c:layout/>
          <c:overlay val="0"/>
        </c:title>
        <c:numFmt formatCode="General" sourceLinked="1"/>
        <c:majorTickMark val="out"/>
        <c:minorTickMark val="none"/>
        <c:tickLblPos val="nextTo"/>
        <c:crossAx val="94000640"/>
        <c:crosses val="autoZero"/>
        <c:auto val="1"/>
        <c:lblAlgn val="ctr"/>
        <c:lblOffset val="100"/>
        <c:noMultiLvlLbl val="0"/>
      </c:catAx>
      <c:valAx>
        <c:axId val="94000640"/>
        <c:scaling>
          <c:orientation val="minMax"/>
        </c:scaling>
        <c:delete val="0"/>
        <c:axPos val="l"/>
        <c:majorGridlines/>
        <c:title>
          <c:tx>
            <c:rich>
              <a:bodyPr rot="-5400000" vert="horz"/>
              <a:lstStyle/>
              <a:p>
                <a:pPr>
                  <a:defRPr/>
                </a:pPr>
                <a:r>
                  <a:rPr lang="en-US" altLang="en-US" sz="1200" baseline="0"/>
                  <a:t>Misprediction Rate(%)</a:t>
                </a:r>
              </a:p>
            </c:rich>
          </c:tx>
          <c:layout/>
          <c:overlay val="0"/>
        </c:title>
        <c:numFmt formatCode="General" sourceLinked="1"/>
        <c:majorTickMark val="out"/>
        <c:minorTickMark val="none"/>
        <c:tickLblPos val="nextTo"/>
        <c:crossAx val="83021184"/>
        <c:crosses val="autoZero"/>
        <c:crossBetween val="between"/>
      </c:valAx>
    </c:plotArea>
    <c:plotVisOnly val="1"/>
    <c:dispBlanksAs val="gap"/>
    <c:showDLblsOverMax val="0"/>
  </c:chart>
  <c:spPr>
    <a:solidFill>
      <a:sysClr val="window" lastClr="FFFFFF"/>
    </a:solidFill>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a:t>Mispredictor Rate of Gshare Predictor</a:t>
            </a:r>
          </a:p>
        </c:rich>
      </c:tx>
      <c:layout/>
      <c:overlay val="0"/>
    </c:title>
    <c:autoTitleDeleted val="0"/>
    <c:plotArea>
      <c:layout/>
      <c:lineChart>
        <c:grouping val="standard"/>
        <c:varyColors val="0"/>
        <c:ser>
          <c:idx val="0"/>
          <c:order val="0"/>
          <c:tx>
            <c:v>n=2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Sheet1!$K$3:$K$12</c:f>
              <c:numCache>
                <c:formatCode>General</c:formatCode>
                <c:ptCount val="10"/>
                <c:pt idx="0">
                  <c:v>8.08</c:v>
                </c:pt>
                <c:pt idx="1">
                  <c:v>7.79</c:v>
                </c:pt>
                <c:pt idx="2">
                  <c:v>7.58</c:v>
                </c:pt>
                <c:pt idx="3">
                  <c:v>7.49</c:v>
                </c:pt>
                <c:pt idx="4">
                  <c:v>7.45</c:v>
                </c:pt>
                <c:pt idx="5">
                  <c:v>7.44</c:v>
                </c:pt>
                <c:pt idx="6">
                  <c:v>7.33</c:v>
                </c:pt>
                <c:pt idx="7">
                  <c:v>7.32</c:v>
                </c:pt>
                <c:pt idx="8">
                  <c:v>7.31</c:v>
                </c:pt>
                <c:pt idx="9">
                  <c:v>7.31</c:v>
                </c:pt>
              </c:numCache>
            </c:numRef>
          </c:val>
          <c:smooth val="0"/>
        </c:ser>
        <c:ser>
          <c:idx val="1"/>
          <c:order val="1"/>
          <c:tx>
            <c:v>n=4</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Sheet1!$K$13:$K$22</c:f>
              <c:numCache>
                <c:formatCode>General</c:formatCode>
                <c:ptCount val="10"/>
                <c:pt idx="0">
                  <c:v>8.92</c:v>
                </c:pt>
                <c:pt idx="1">
                  <c:v>7.88</c:v>
                </c:pt>
                <c:pt idx="2">
                  <c:v>7.68</c:v>
                </c:pt>
                <c:pt idx="3">
                  <c:v>7.38</c:v>
                </c:pt>
                <c:pt idx="4">
                  <c:v>7.27</c:v>
                </c:pt>
                <c:pt idx="5">
                  <c:v>7.26</c:v>
                </c:pt>
                <c:pt idx="6">
                  <c:v>7.24</c:v>
                </c:pt>
                <c:pt idx="7">
                  <c:v>7.17</c:v>
                </c:pt>
                <c:pt idx="8">
                  <c:v>7.13</c:v>
                </c:pt>
                <c:pt idx="9">
                  <c:v>7.13</c:v>
                </c:pt>
              </c:numCache>
            </c:numRef>
          </c:val>
          <c:smooth val="0"/>
        </c:ser>
        <c:ser>
          <c:idx val="2"/>
          <c:order val="2"/>
          <c:tx>
            <c:v>n=6</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Sheet1!$K$23:$K$32</c:f>
              <c:numCache>
                <c:formatCode>General</c:formatCode>
                <c:ptCount val="10"/>
                <c:pt idx="0">
                  <c:v>9.74</c:v>
                </c:pt>
                <c:pt idx="1">
                  <c:v>8.8699999999999992</c:v>
                </c:pt>
                <c:pt idx="2">
                  <c:v>8.1300000000000008</c:v>
                </c:pt>
                <c:pt idx="3">
                  <c:v>7.58</c:v>
                </c:pt>
                <c:pt idx="4">
                  <c:v>7.38</c:v>
                </c:pt>
                <c:pt idx="5">
                  <c:v>7.19</c:v>
                </c:pt>
                <c:pt idx="6">
                  <c:v>7.16</c:v>
                </c:pt>
                <c:pt idx="7">
                  <c:v>7.14</c:v>
                </c:pt>
                <c:pt idx="8">
                  <c:v>7.09</c:v>
                </c:pt>
                <c:pt idx="9">
                  <c:v>7.08</c:v>
                </c:pt>
              </c:numCache>
            </c:numRef>
          </c:val>
          <c:smooth val="0"/>
        </c:ser>
        <c:ser>
          <c:idx val="3"/>
          <c:order val="3"/>
          <c:tx>
            <c:v>n=8</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Sheet1!$L$32:$L$41</c:f>
              <c:numCache>
                <c:formatCode>General</c:formatCode>
                <c:ptCount val="10"/>
                <c:pt idx="0">
                  <c:v>#N/A</c:v>
                </c:pt>
                <c:pt idx="1">
                  <c:v>9.1999999999999993</c:v>
                </c:pt>
                <c:pt idx="2">
                  <c:v>8.3000000000000007</c:v>
                </c:pt>
                <c:pt idx="3">
                  <c:v>7.45</c:v>
                </c:pt>
                <c:pt idx="4">
                  <c:v>7.17</c:v>
                </c:pt>
                <c:pt idx="5">
                  <c:v>6.84</c:v>
                </c:pt>
                <c:pt idx="6">
                  <c:v>6.83</c:v>
                </c:pt>
                <c:pt idx="7">
                  <c:v>6.69</c:v>
                </c:pt>
                <c:pt idx="8">
                  <c:v>6.69</c:v>
                </c:pt>
                <c:pt idx="9">
                  <c:v>6.65</c:v>
                </c:pt>
              </c:numCache>
            </c:numRef>
          </c:val>
          <c:smooth val="0"/>
        </c:ser>
        <c:ser>
          <c:idx val="4"/>
          <c:order val="4"/>
          <c:tx>
            <c:v>n=10</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Sheet1!$M$39:$M$48</c:f>
              <c:numCache>
                <c:formatCode>General</c:formatCode>
                <c:ptCount val="10"/>
                <c:pt idx="0">
                  <c:v>#N/A</c:v>
                </c:pt>
                <c:pt idx="1">
                  <c:v>#N/A</c:v>
                </c:pt>
                <c:pt idx="2">
                  <c:v>#N/A</c:v>
                </c:pt>
                <c:pt idx="3">
                  <c:v>7.95</c:v>
                </c:pt>
                <c:pt idx="4">
                  <c:v>7.44</c:v>
                </c:pt>
                <c:pt idx="5">
                  <c:v>7.18</c:v>
                </c:pt>
                <c:pt idx="6">
                  <c:v>7.02</c:v>
                </c:pt>
                <c:pt idx="7">
                  <c:v>6.84</c:v>
                </c:pt>
                <c:pt idx="8">
                  <c:v>6.72</c:v>
                </c:pt>
                <c:pt idx="9">
                  <c:v>6.7</c:v>
                </c:pt>
              </c:numCache>
            </c:numRef>
          </c:val>
          <c:smooth val="0"/>
        </c:ser>
        <c:ser>
          <c:idx val="5"/>
          <c:order val="5"/>
          <c:tx>
            <c:v>n=12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Sheet1!$N$44:$N$53</c:f>
              <c:numCache>
                <c:formatCode>General</c:formatCode>
                <c:ptCount val="10"/>
                <c:pt idx="0">
                  <c:v>#N/A</c:v>
                </c:pt>
                <c:pt idx="1">
                  <c:v>#N/A</c:v>
                </c:pt>
                <c:pt idx="2">
                  <c:v>#N/A</c:v>
                </c:pt>
                <c:pt idx="3">
                  <c:v>#N/A</c:v>
                </c:pt>
                <c:pt idx="4">
                  <c:v>#N/A</c:v>
                </c:pt>
                <c:pt idx="5">
                  <c:v>7.35</c:v>
                </c:pt>
                <c:pt idx="6">
                  <c:v>7.17</c:v>
                </c:pt>
                <c:pt idx="7">
                  <c:v>6.84</c:v>
                </c:pt>
                <c:pt idx="8">
                  <c:v>6.7</c:v>
                </c:pt>
                <c:pt idx="9">
                  <c:v>6.66</c:v>
                </c:pt>
              </c:numCache>
            </c:numRef>
          </c:val>
          <c:smooth val="0"/>
        </c:ser>
        <c:ser>
          <c:idx val="6"/>
          <c:order val="6"/>
          <c:tx>
            <c:v>n=14</c:v>
          </c:tx>
          <c:spPr>
            <a:ln w="19050"/>
          </c:spPr>
          <c:val>
            <c:numRef>
              <c:f>Sheet1!$O$47:$O$56</c:f>
              <c:numCache>
                <c:formatCode>General</c:formatCode>
                <c:ptCount val="10"/>
                <c:pt idx="0">
                  <c:v>#N/A</c:v>
                </c:pt>
                <c:pt idx="1">
                  <c:v>#N/A</c:v>
                </c:pt>
                <c:pt idx="2">
                  <c:v>#N/A</c:v>
                </c:pt>
                <c:pt idx="3">
                  <c:v>#N/A</c:v>
                </c:pt>
                <c:pt idx="4">
                  <c:v>#N/A</c:v>
                </c:pt>
                <c:pt idx="5">
                  <c:v>#N/A</c:v>
                </c:pt>
                <c:pt idx="6">
                  <c:v>#N/A</c:v>
                </c:pt>
                <c:pt idx="7">
                  <c:v>6.93</c:v>
                </c:pt>
                <c:pt idx="8">
                  <c:v>6.67</c:v>
                </c:pt>
                <c:pt idx="9">
                  <c:v>6.57</c:v>
                </c:pt>
              </c:numCache>
            </c:numRef>
          </c:val>
          <c:smooth val="0"/>
        </c:ser>
        <c:ser>
          <c:idx val="7"/>
          <c:order val="7"/>
          <c:tx>
            <c:v>n=16</c:v>
          </c:tx>
          <c:val>
            <c:numRef>
              <c:f>Sheet1!$P$48:$P$57</c:f>
              <c:numCache>
                <c:formatCode>General</c:formatCode>
                <c:ptCount val="10"/>
                <c:pt idx="0">
                  <c:v>#N/A</c:v>
                </c:pt>
                <c:pt idx="1">
                  <c:v>#N/A</c:v>
                </c:pt>
                <c:pt idx="2">
                  <c:v>#N/A</c:v>
                </c:pt>
                <c:pt idx="3">
                  <c:v>#N/A</c:v>
                </c:pt>
                <c:pt idx="4">
                  <c:v>#N/A</c:v>
                </c:pt>
                <c:pt idx="5">
                  <c:v>#N/A</c:v>
                </c:pt>
                <c:pt idx="6">
                  <c:v>#N/A</c:v>
                </c:pt>
                <c:pt idx="7">
                  <c:v>#N/A</c:v>
                </c:pt>
                <c:pt idx="8">
                  <c:v>#N/A</c:v>
                </c:pt>
                <c:pt idx="9">
                  <c:v>6.68</c:v>
                </c:pt>
              </c:numCache>
            </c:numRef>
          </c:val>
          <c:smooth val="0"/>
        </c:ser>
        <c:dLbls>
          <c:showLegendKey val="0"/>
          <c:showVal val="0"/>
          <c:showCatName val="0"/>
          <c:showSerName val="0"/>
          <c:showPercent val="0"/>
          <c:showBubbleSize val="0"/>
        </c:dLbls>
        <c:marker val="1"/>
        <c:smooth val="0"/>
        <c:axId val="94144768"/>
        <c:axId val="94146944"/>
      </c:lineChart>
      <c:catAx>
        <c:axId val="94144768"/>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94146944"/>
        <c:crosses val="autoZero"/>
        <c:auto val="1"/>
        <c:lblAlgn val="ctr"/>
        <c:lblOffset val="100"/>
        <c:noMultiLvlLbl val="0"/>
      </c:catAx>
      <c:valAx>
        <c:axId val="94146944"/>
        <c:scaling>
          <c:orientation val="minMax"/>
          <c:max val="10"/>
          <c:min val="6.5"/>
        </c:scaling>
        <c:delete val="0"/>
        <c:axPos val="l"/>
        <c:majorGridlines/>
        <c:title>
          <c:tx>
            <c:rich>
              <a:bodyPr rot="-5400000" vert="horz"/>
              <a:lstStyle/>
              <a:p>
                <a:pPr>
                  <a:defRPr/>
                </a:pPr>
                <a:r>
                  <a:rPr lang="en-US" altLang="en-US" sz="1500" baseline="0"/>
                  <a:t>Mispredictor Rate(%)</a:t>
                </a:r>
              </a:p>
            </c:rich>
          </c:tx>
          <c:layout/>
          <c:overlay val="0"/>
        </c:title>
        <c:numFmt formatCode="General" sourceLinked="1"/>
        <c:majorTickMark val="out"/>
        <c:minorTickMark val="none"/>
        <c:tickLblPos val="nextTo"/>
        <c:crossAx val="94144768"/>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400" baseline="0"/>
              <a:t>Mispredictions Rate of Bimodal Predictor</a:t>
            </a:r>
          </a:p>
        </c:rich>
      </c:tx>
      <c:layout/>
      <c:overlay val="0"/>
    </c:title>
    <c:autoTitleDeleted val="0"/>
    <c:plotArea>
      <c:layout/>
      <c:lineChart>
        <c:grouping val="standard"/>
        <c:varyColors val="0"/>
        <c:ser>
          <c:idx val="0"/>
          <c:order val="0"/>
          <c:tx>
            <c:strRef>
              <c:f>Sheet1!$G$2</c:f>
              <c:strCache>
                <c:ptCount val="1"/>
                <c:pt idx="0">
                  <c:v>Mispredictions Rate(R1)</c:v>
                </c:pt>
              </c:strCache>
            </c:strRef>
          </c:tx>
          <c:cat>
            <c:numRef>
              <c:f>Sheet1!$B$3:$B$12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Sheet1!$G$3:$G$12</c:f>
              <c:numCache>
                <c:formatCode>General</c:formatCode>
                <c:ptCount val="10"/>
                <c:pt idx="0">
                  <c:v>21.31</c:v>
                </c:pt>
                <c:pt idx="1">
                  <c:v>16.45</c:v>
                </c:pt>
                <c:pt idx="2">
                  <c:v>14.14</c:v>
                </c:pt>
                <c:pt idx="3">
                  <c:v>11.95</c:v>
                </c:pt>
                <c:pt idx="4">
                  <c:v>11.05</c:v>
                </c:pt>
                <c:pt idx="5">
                  <c:v>9.09</c:v>
                </c:pt>
                <c:pt idx="6">
                  <c:v>8.92</c:v>
                </c:pt>
                <c:pt idx="7">
                  <c:v>8.82</c:v>
                </c:pt>
                <c:pt idx="8">
                  <c:v>8.82</c:v>
                </c:pt>
                <c:pt idx="9">
                  <c:v>8.83</c:v>
                </c:pt>
              </c:numCache>
            </c:numRef>
          </c:val>
          <c:smooth val="0"/>
        </c:ser>
        <c:dLbls>
          <c:showLegendKey val="0"/>
          <c:showVal val="0"/>
          <c:showCatName val="0"/>
          <c:showSerName val="0"/>
          <c:showPercent val="0"/>
          <c:showBubbleSize val="0"/>
        </c:dLbls>
        <c:marker val="1"/>
        <c:smooth val="0"/>
        <c:axId val="94216192"/>
        <c:axId val="94218112"/>
      </c:lineChart>
      <c:catAx>
        <c:axId val="94216192"/>
        <c:scaling>
          <c:orientation val="minMax"/>
        </c:scaling>
        <c:delete val="0"/>
        <c:axPos val="b"/>
        <c:title>
          <c:tx>
            <c:rich>
              <a:bodyPr/>
              <a:lstStyle/>
              <a:p>
                <a:pPr>
                  <a:defRPr/>
                </a:pPr>
                <a:r>
                  <a:rPr lang="en-US" altLang="en-US" dirty="0" smtClean="0"/>
                  <a:t>M2(KB</a:t>
                </a:r>
                <a:r>
                  <a:rPr lang="en-US" altLang="en-US" dirty="0"/>
                  <a:t>)</a:t>
                </a:r>
              </a:p>
            </c:rich>
          </c:tx>
          <c:layout/>
          <c:overlay val="0"/>
        </c:title>
        <c:numFmt formatCode="General" sourceLinked="1"/>
        <c:majorTickMark val="out"/>
        <c:minorTickMark val="none"/>
        <c:tickLblPos val="nextTo"/>
        <c:crossAx val="94218112"/>
        <c:crosses val="autoZero"/>
        <c:auto val="1"/>
        <c:lblAlgn val="ctr"/>
        <c:lblOffset val="100"/>
        <c:noMultiLvlLbl val="0"/>
      </c:catAx>
      <c:valAx>
        <c:axId val="94218112"/>
        <c:scaling>
          <c:orientation val="minMax"/>
          <c:min val="8"/>
        </c:scaling>
        <c:delete val="0"/>
        <c:axPos val="l"/>
        <c:majorGridlines/>
        <c:title>
          <c:tx>
            <c:rich>
              <a:bodyPr rot="-5400000" vert="horz"/>
              <a:lstStyle/>
              <a:p>
                <a:pPr>
                  <a:defRPr/>
                </a:pPr>
                <a:r>
                  <a:rPr lang="en-US" altLang="en-US" sz="1200" baseline="0"/>
                  <a:t>Misprediction Rate(%)</a:t>
                </a:r>
              </a:p>
            </c:rich>
          </c:tx>
          <c:layout/>
          <c:overlay val="0"/>
        </c:title>
        <c:numFmt formatCode="General" sourceLinked="1"/>
        <c:majorTickMark val="out"/>
        <c:minorTickMark val="none"/>
        <c:tickLblPos val="nextTo"/>
        <c:crossAx val="94216192"/>
        <c:crosses val="autoZero"/>
        <c:crossBetween val="between"/>
      </c:valAx>
    </c:plotArea>
    <c:plotVisOnly val="1"/>
    <c:dispBlanksAs val="gap"/>
    <c:showDLblsOverMax val="0"/>
  </c:chart>
  <c:spPr>
    <a:solidFill>
      <a:sysClr val="window" lastClr="FFFFFF"/>
    </a:solidFill>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a:t>Mispredictor Rate of Gshare Predictor</a:t>
            </a:r>
          </a:p>
        </c:rich>
      </c:tx>
      <c:layout/>
      <c:overlay val="0"/>
    </c:title>
    <c:autoTitleDeleted val="0"/>
    <c:plotArea>
      <c:layout/>
      <c:lineChart>
        <c:grouping val="standard"/>
        <c:varyColors val="0"/>
        <c:ser>
          <c:idx val="0"/>
          <c:order val="0"/>
          <c:tx>
            <c:v>n=2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Sheet1!$K$3:$K$12</c:f>
              <c:numCache>
                <c:formatCode>General</c:formatCode>
                <c:ptCount val="10"/>
                <c:pt idx="0">
                  <c:v>24.34</c:v>
                </c:pt>
                <c:pt idx="1">
                  <c:v>16.920000000000002</c:v>
                </c:pt>
                <c:pt idx="2">
                  <c:v>13.57</c:v>
                </c:pt>
                <c:pt idx="3">
                  <c:v>10.63</c:v>
                </c:pt>
                <c:pt idx="4">
                  <c:v>10.11</c:v>
                </c:pt>
                <c:pt idx="5">
                  <c:v>9.0299999999999994</c:v>
                </c:pt>
                <c:pt idx="6">
                  <c:v>9.23</c:v>
                </c:pt>
                <c:pt idx="7">
                  <c:v>8.07</c:v>
                </c:pt>
                <c:pt idx="8">
                  <c:v>8.02</c:v>
                </c:pt>
                <c:pt idx="9">
                  <c:v>8.0399999999999991</c:v>
                </c:pt>
              </c:numCache>
            </c:numRef>
          </c:val>
          <c:smooth val="0"/>
        </c:ser>
        <c:ser>
          <c:idx val="1"/>
          <c:order val="1"/>
          <c:tx>
            <c:v>n=4</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Sheet1!$K$13:$K$22</c:f>
              <c:numCache>
                <c:formatCode>General</c:formatCode>
                <c:ptCount val="10"/>
                <c:pt idx="0">
                  <c:v>25.96</c:v>
                </c:pt>
                <c:pt idx="1">
                  <c:v>19.09</c:v>
                </c:pt>
                <c:pt idx="2">
                  <c:v>14.68</c:v>
                </c:pt>
                <c:pt idx="3">
                  <c:v>11.35</c:v>
                </c:pt>
                <c:pt idx="4">
                  <c:v>9.68</c:v>
                </c:pt>
                <c:pt idx="5">
                  <c:v>8.09</c:v>
                </c:pt>
                <c:pt idx="6">
                  <c:v>7.27</c:v>
                </c:pt>
                <c:pt idx="7">
                  <c:v>7.35</c:v>
                </c:pt>
                <c:pt idx="8">
                  <c:v>7.28</c:v>
                </c:pt>
                <c:pt idx="9">
                  <c:v>6.54</c:v>
                </c:pt>
              </c:numCache>
            </c:numRef>
          </c:val>
          <c:smooth val="0"/>
        </c:ser>
        <c:ser>
          <c:idx val="2"/>
          <c:order val="2"/>
          <c:tx>
            <c:v>n=6</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Sheet1!$K$23:$K$32</c:f>
              <c:numCache>
                <c:formatCode>General</c:formatCode>
                <c:ptCount val="10"/>
                <c:pt idx="0">
                  <c:v>28.71</c:v>
                </c:pt>
                <c:pt idx="1">
                  <c:v>20.45</c:v>
                </c:pt>
                <c:pt idx="2">
                  <c:v>16.25</c:v>
                </c:pt>
                <c:pt idx="3">
                  <c:v>11.52</c:v>
                </c:pt>
                <c:pt idx="4">
                  <c:v>8.6</c:v>
                </c:pt>
                <c:pt idx="5">
                  <c:v>7.5</c:v>
                </c:pt>
                <c:pt idx="6">
                  <c:v>6.09</c:v>
                </c:pt>
                <c:pt idx="7">
                  <c:v>5.43</c:v>
                </c:pt>
                <c:pt idx="8">
                  <c:v>5.71</c:v>
                </c:pt>
                <c:pt idx="9">
                  <c:v>5.07</c:v>
                </c:pt>
              </c:numCache>
            </c:numRef>
          </c:val>
          <c:smooth val="0"/>
        </c:ser>
        <c:ser>
          <c:idx val="3"/>
          <c:order val="3"/>
          <c:tx>
            <c:v>n=8</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Sheet1!$L$32:$L$41</c:f>
              <c:numCache>
                <c:formatCode>General</c:formatCode>
                <c:ptCount val="10"/>
                <c:pt idx="0">
                  <c:v>#N/A</c:v>
                </c:pt>
                <c:pt idx="1">
                  <c:v>24.79</c:v>
                </c:pt>
                <c:pt idx="2">
                  <c:v>17.66</c:v>
                </c:pt>
                <c:pt idx="3">
                  <c:v>12.42</c:v>
                </c:pt>
                <c:pt idx="4">
                  <c:v>9</c:v>
                </c:pt>
                <c:pt idx="5">
                  <c:v>6.49</c:v>
                </c:pt>
                <c:pt idx="6">
                  <c:v>5.26</c:v>
                </c:pt>
                <c:pt idx="7">
                  <c:v>4.51</c:v>
                </c:pt>
                <c:pt idx="8">
                  <c:v>4.13</c:v>
                </c:pt>
                <c:pt idx="9">
                  <c:v>4.12</c:v>
                </c:pt>
              </c:numCache>
            </c:numRef>
          </c:val>
          <c:smooth val="0"/>
        </c:ser>
        <c:ser>
          <c:idx val="4"/>
          <c:order val="4"/>
          <c:tx>
            <c:v>n=10</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Sheet1!$M$39:$M$48</c:f>
              <c:numCache>
                <c:formatCode>General</c:formatCode>
                <c:ptCount val="10"/>
                <c:pt idx="0">
                  <c:v>#N/A</c:v>
                </c:pt>
                <c:pt idx="1">
                  <c:v>#N/A</c:v>
                </c:pt>
                <c:pt idx="2">
                  <c:v>#N/A</c:v>
                </c:pt>
                <c:pt idx="3">
                  <c:v>14.57</c:v>
                </c:pt>
                <c:pt idx="4">
                  <c:v>8.98</c:v>
                </c:pt>
                <c:pt idx="5">
                  <c:v>6.71</c:v>
                </c:pt>
                <c:pt idx="6">
                  <c:v>4.92</c:v>
                </c:pt>
                <c:pt idx="7">
                  <c:v>3.8</c:v>
                </c:pt>
                <c:pt idx="8">
                  <c:v>3.58</c:v>
                </c:pt>
                <c:pt idx="9">
                  <c:v>3.84</c:v>
                </c:pt>
              </c:numCache>
            </c:numRef>
          </c:val>
          <c:smooth val="0"/>
        </c:ser>
        <c:ser>
          <c:idx val="5"/>
          <c:order val="5"/>
          <c:tx>
            <c:v>n=12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Sheet1!$N$44:$N$53</c:f>
              <c:numCache>
                <c:formatCode>General</c:formatCode>
                <c:ptCount val="10"/>
                <c:pt idx="0">
                  <c:v>#N/A</c:v>
                </c:pt>
                <c:pt idx="1">
                  <c:v>#N/A</c:v>
                </c:pt>
                <c:pt idx="2">
                  <c:v>#N/A</c:v>
                </c:pt>
                <c:pt idx="3">
                  <c:v>#N/A</c:v>
                </c:pt>
                <c:pt idx="4">
                  <c:v>#N/A</c:v>
                </c:pt>
                <c:pt idx="5">
                  <c:v>7.16</c:v>
                </c:pt>
                <c:pt idx="6">
                  <c:v>5.09</c:v>
                </c:pt>
                <c:pt idx="7">
                  <c:v>4.3</c:v>
                </c:pt>
                <c:pt idx="8">
                  <c:v>3.35</c:v>
                </c:pt>
                <c:pt idx="9">
                  <c:v>3.53</c:v>
                </c:pt>
              </c:numCache>
            </c:numRef>
          </c:val>
          <c:smooth val="0"/>
        </c:ser>
        <c:ser>
          <c:idx val="6"/>
          <c:order val="6"/>
          <c:tx>
            <c:v>n=14</c:v>
          </c:tx>
          <c:spPr>
            <a:ln w="19050"/>
          </c:spPr>
          <c:val>
            <c:numRef>
              <c:f>Sheet1!$O$47:$O$56</c:f>
              <c:numCache>
                <c:formatCode>General</c:formatCode>
                <c:ptCount val="10"/>
                <c:pt idx="0">
                  <c:v>#N/A</c:v>
                </c:pt>
                <c:pt idx="1">
                  <c:v>#N/A</c:v>
                </c:pt>
                <c:pt idx="2">
                  <c:v>#N/A</c:v>
                </c:pt>
                <c:pt idx="3">
                  <c:v>#N/A</c:v>
                </c:pt>
                <c:pt idx="4">
                  <c:v>#N/A</c:v>
                </c:pt>
                <c:pt idx="5">
                  <c:v>#N/A</c:v>
                </c:pt>
                <c:pt idx="6">
                  <c:v>#N/A</c:v>
                </c:pt>
                <c:pt idx="7">
                  <c:v>3.75</c:v>
                </c:pt>
                <c:pt idx="8">
                  <c:v>3.58</c:v>
                </c:pt>
                <c:pt idx="9">
                  <c:v>3.01</c:v>
                </c:pt>
              </c:numCache>
            </c:numRef>
          </c:val>
          <c:smooth val="0"/>
        </c:ser>
        <c:ser>
          <c:idx val="7"/>
          <c:order val="7"/>
          <c:tx>
            <c:v>n=16</c:v>
          </c:tx>
          <c:val>
            <c:numRef>
              <c:f>Sheet1!$P$48:$P$57</c:f>
              <c:numCache>
                <c:formatCode>General</c:formatCode>
                <c:ptCount val="10"/>
                <c:pt idx="0">
                  <c:v>#N/A</c:v>
                </c:pt>
                <c:pt idx="1">
                  <c:v>#N/A</c:v>
                </c:pt>
                <c:pt idx="2">
                  <c:v>#N/A</c:v>
                </c:pt>
                <c:pt idx="3">
                  <c:v>#N/A</c:v>
                </c:pt>
                <c:pt idx="4">
                  <c:v>#N/A</c:v>
                </c:pt>
                <c:pt idx="5">
                  <c:v>#N/A</c:v>
                </c:pt>
                <c:pt idx="6">
                  <c:v>#N/A</c:v>
                </c:pt>
                <c:pt idx="7">
                  <c:v>#N/A</c:v>
                </c:pt>
                <c:pt idx="8">
                  <c:v>#N/A</c:v>
                </c:pt>
                <c:pt idx="9">
                  <c:v>2.91</c:v>
                </c:pt>
              </c:numCache>
            </c:numRef>
          </c:val>
          <c:smooth val="0"/>
        </c:ser>
        <c:dLbls>
          <c:showLegendKey val="0"/>
          <c:showVal val="0"/>
          <c:showCatName val="0"/>
          <c:showSerName val="0"/>
          <c:showPercent val="0"/>
          <c:showBubbleSize val="0"/>
        </c:dLbls>
        <c:marker val="1"/>
        <c:smooth val="0"/>
        <c:axId val="95742592"/>
        <c:axId val="96011008"/>
      </c:lineChart>
      <c:catAx>
        <c:axId val="95742592"/>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96011008"/>
        <c:crosses val="autoZero"/>
        <c:auto val="1"/>
        <c:lblAlgn val="ctr"/>
        <c:lblOffset val="100"/>
        <c:noMultiLvlLbl val="0"/>
      </c:catAx>
      <c:valAx>
        <c:axId val="96011008"/>
        <c:scaling>
          <c:orientation val="minMax"/>
          <c:max val="30"/>
        </c:scaling>
        <c:delete val="0"/>
        <c:axPos val="l"/>
        <c:majorGridlines/>
        <c:title>
          <c:tx>
            <c:rich>
              <a:bodyPr rot="-5400000" vert="horz"/>
              <a:lstStyle/>
              <a:p>
                <a:pPr>
                  <a:defRPr/>
                </a:pPr>
                <a:r>
                  <a:rPr lang="en-US" altLang="en-US" sz="1500" baseline="0"/>
                  <a:t>Mispredictor Rate(%)</a:t>
                </a:r>
              </a:p>
            </c:rich>
          </c:tx>
          <c:layout/>
          <c:overlay val="0"/>
        </c:title>
        <c:numFmt formatCode="General" sourceLinked="1"/>
        <c:majorTickMark val="out"/>
        <c:minorTickMark val="none"/>
        <c:tickLblPos val="nextTo"/>
        <c:crossAx val="95742592"/>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a:t>Mispredictor Rate of Bimodal</a:t>
            </a:r>
          </a:p>
        </c:rich>
      </c:tx>
      <c:layout/>
      <c:overlay val="0"/>
    </c:title>
    <c:autoTitleDeleted val="0"/>
    <c:plotArea>
      <c:layout/>
      <c:lineChart>
        <c:grouping val="standard"/>
        <c:varyColors val="0"/>
        <c:ser>
          <c:idx val="0"/>
          <c:order val="0"/>
          <c:tx>
            <c:v>Gcc</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Sheet1!$E$3:$E$12</c:f>
              <c:numCache>
                <c:formatCode>General</c:formatCode>
                <c:ptCount val="10"/>
                <c:pt idx="0">
                  <c:v>26.65</c:v>
                </c:pt>
                <c:pt idx="1">
                  <c:v>22.43</c:v>
                </c:pt>
                <c:pt idx="2">
                  <c:v>18.489999999999998</c:v>
                </c:pt>
                <c:pt idx="3">
                  <c:v>15.67</c:v>
                </c:pt>
                <c:pt idx="4">
                  <c:v>13.65</c:v>
                </c:pt>
                <c:pt idx="5">
                  <c:v>12.47</c:v>
                </c:pt>
                <c:pt idx="6">
                  <c:v>11.72</c:v>
                </c:pt>
                <c:pt idx="7">
                  <c:v>11.37</c:v>
                </c:pt>
                <c:pt idx="8">
                  <c:v>11.3</c:v>
                </c:pt>
                <c:pt idx="9">
                  <c:v>11.21</c:v>
                </c:pt>
              </c:numCache>
            </c:numRef>
          </c:val>
          <c:smooth val="0"/>
        </c:ser>
        <c:ser>
          <c:idx val="1"/>
          <c:order val="1"/>
          <c:tx>
            <c:v>Jpeg</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Sheet1!$E$14:$E$23</c:f>
              <c:numCache>
                <c:formatCode>General</c:formatCode>
                <c:ptCount val="10"/>
                <c:pt idx="0">
                  <c:v>7.92</c:v>
                </c:pt>
                <c:pt idx="1">
                  <c:v>7.79</c:v>
                </c:pt>
                <c:pt idx="2">
                  <c:v>7.74</c:v>
                </c:pt>
                <c:pt idx="3">
                  <c:v>7.7</c:v>
                </c:pt>
                <c:pt idx="4">
                  <c:v>7.62</c:v>
                </c:pt>
                <c:pt idx="5">
                  <c:v>7.6</c:v>
                </c:pt>
                <c:pt idx="6">
                  <c:v>7.59</c:v>
                </c:pt>
                <c:pt idx="7">
                  <c:v>7.59</c:v>
                </c:pt>
                <c:pt idx="8">
                  <c:v>7.59</c:v>
                </c:pt>
                <c:pt idx="9">
                  <c:v>7.59</c:v>
                </c:pt>
              </c:numCache>
            </c:numRef>
          </c:val>
          <c:smooth val="0"/>
        </c:ser>
        <c:ser>
          <c:idx val="2"/>
          <c:order val="2"/>
          <c:tx>
            <c:v>Perl</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Sheet1!$E$25:$E$34</c:f>
              <c:numCache>
                <c:formatCode>General</c:formatCode>
                <c:ptCount val="10"/>
                <c:pt idx="0">
                  <c:v>21.31</c:v>
                </c:pt>
                <c:pt idx="1">
                  <c:v>16.45</c:v>
                </c:pt>
                <c:pt idx="2">
                  <c:v>14.14</c:v>
                </c:pt>
                <c:pt idx="3">
                  <c:v>11.95</c:v>
                </c:pt>
                <c:pt idx="4">
                  <c:v>11.05</c:v>
                </c:pt>
                <c:pt idx="5">
                  <c:v>9.09</c:v>
                </c:pt>
                <c:pt idx="6">
                  <c:v>8.92</c:v>
                </c:pt>
                <c:pt idx="7">
                  <c:v>8.82</c:v>
                </c:pt>
                <c:pt idx="8">
                  <c:v>8.82</c:v>
                </c:pt>
                <c:pt idx="9">
                  <c:v>8.83</c:v>
                </c:pt>
              </c:numCache>
            </c:numRef>
          </c:val>
          <c:smooth val="0"/>
        </c:ser>
        <c:dLbls>
          <c:showLegendKey val="0"/>
          <c:showVal val="0"/>
          <c:showCatName val="0"/>
          <c:showSerName val="0"/>
          <c:showPercent val="0"/>
          <c:showBubbleSize val="0"/>
        </c:dLbls>
        <c:marker val="1"/>
        <c:smooth val="0"/>
        <c:axId val="96073600"/>
        <c:axId val="96083968"/>
      </c:lineChart>
      <c:catAx>
        <c:axId val="96073600"/>
        <c:scaling>
          <c:orientation val="minMax"/>
        </c:scaling>
        <c:delete val="0"/>
        <c:axPos val="b"/>
        <c:title>
          <c:tx>
            <c:rich>
              <a:bodyPr/>
              <a:lstStyle/>
              <a:p>
                <a:pPr>
                  <a:defRPr/>
                </a:pPr>
                <a:r>
                  <a:rPr lang="en-US" altLang="en-US" sz="1400" baseline="0"/>
                  <a:t>M2(KB)</a:t>
                </a:r>
              </a:p>
            </c:rich>
          </c:tx>
          <c:layout/>
          <c:overlay val="0"/>
        </c:title>
        <c:numFmt formatCode="General" sourceLinked="1"/>
        <c:majorTickMark val="out"/>
        <c:minorTickMark val="none"/>
        <c:tickLblPos val="nextTo"/>
        <c:crossAx val="96083968"/>
        <c:crosses val="autoZero"/>
        <c:auto val="1"/>
        <c:lblAlgn val="ctr"/>
        <c:lblOffset val="100"/>
        <c:noMultiLvlLbl val="0"/>
      </c:catAx>
      <c:valAx>
        <c:axId val="96083968"/>
        <c:scaling>
          <c:orientation val="minMax"/>
          <c:min val="5"/>
        </c:scaling>
        <c:delete val="0"/>
        <c:axPos val="l"/>
        <c:majorGridlines/>
        <c:title>
          <c:tx>
            <c:rich>
              <a:bodyPr rot="-5400000" vert="horz"/>
              <a:lstStyle/>
              <a:p>
                <a:pPr>
                  <a:defRPr/>
                </a:pPr>
                <a:r>
                  <a:rPr lang="en-US" altLang="en-US" sz="1500" baseline="0"/>
                  <a:t>Miss Rate(%)</a:t>
                </a:r>
              </a:p>
            </c:rich>
          </c:tx>
          <c:layout/>
          <c:overlay val="0"/>
        </c:title>
        <c:numFmt formatCode="General" sourceLinked="1"/>
        <c:majorTickMark val="out"/>
        <c:minorTickMark val="none"/>
        <c:tickLblPos val="nextTo"/>
        <c:crossAx val="96073600"/>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600"/>
              <a:t>Misprediction</a:t>
            </a:r>
            <a:r>
              <a:rPr lang="en-US" altLang="en-US" sz="1600" baseline="0"/>
              <a:t> Rate of gshare predictor</a:t>
            </a:r>
            <a:endParaRPr lang="en-US" altLang="en-US" sz="1600"/>
          </a:p>
        </c:rich>
      </c:tx>
      <c:layout/>
      <c:overlay val="0"/>
    </c:title>
    <c:autoTitleDeleted val="0"/>
    <c:plotArea>
      <c:layout/>
      <c:lineChart>
        <c:grouping val="standard"/>
        <c:varyColors val="0"/>
        <c:ser>
          <c:idx val="0"/>
          <c:order val="0"/>
          <c:tx>
            <c:v>gcc</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Sheet1!$F$40:$F$47</c:f>
              <c:numCache>
                <c:formatCode>General</c:formatCode>
                <c:ptCount val="8"/>
                <c:pt idx="0">
                  <c:v>9.93</c:v>
                </c:pt>
                <c:pt idx="1">
                  <c:v>8.77</c:v>
                </c:pt>
                <c:pt idx="2">
                  <c:v>7.89</c:v>
                </c:pt>
                <c:pt idx="3">
                  <c:v>7.57</c:v>
                </c:pt>
                <c:pt idx="4">
                  <c:v>7.61</c:v>
                </c:pt>
                <c:pt idx="5">
                  <c:v>7.86</c:v>
                </c:pt>
                <c:pt idx="6">
                  <c:v>8.34</c:v>
                </c:pt>
                <c:pt idx="7">
                  <c:v>8.75</c:v>
                </c:pt>
              </c:numCache>
            </c:numRef>
          </c:val>
          <c:smooth val="0"/>
        </c:ser>
        <c:ser>
          <c:idx val="1"/>
          <c:order val="1"/>
          <c:tx>
            <c:v>jpeg</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Sheet1!$F$48:$F$55</c:f>
              <c:numCache>
                <c:formatCode>General</c:formatCode>
                <c:ptCount val="8"/>
                <c:pt idx="0">
                  <c:v>7.31</c:v>
                </c:pt>
                <c:pt idx="1">
                  <c:v>7.13</c:v>
                </c:pt>
                <c:pt idx="2">
                  <c:v>7.08</c:v>
                </c:pt>
                <c:pt idx="3">
                  <c:v>6.65</c:v>
                </c:pt>
                <c:pt idx="4">
                  <c:v>6.7</c:v>
                </c:pt>
                <c:pt idx="5">
                  <c:v>6.66</c:v>
                </c:pt>
                <c:pt idx="6">
                  <c:v>6.57</c:v>
                </c:pt>
                <c:pt idx="7">
                  <c:v>6.68</c:v>
                </c:pt>
              </c:numCache>
            </c:numRef>
          </c:val>
          <c:smooth val="0"/>
        </c:ser>
        <c:ser>
          <c:idx val="2"/>
          <c:order val="2"/>
          <c:tx>
            <c:v>perl</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Sheet1!$F$56:$F$63</c:f>
              <c:numCache>
                <c:formatCode>General</c:formatCode>
                <c:ptCount val="8"/>
                <c:pt idx="0">
                  <c:v>8.0399999999999991</c:v>
                </c:pt>
                <c:pt idx="1">
                  <c:v>6.54</c:v>
                </c:pt>
                <c:pt idx="2">
                  <c:v>5.07</c:v>
                </c:pt>
                <c:pt idx="3">
                  <c:v>4.12</c:v>
                </c:pt>
                <c:pt idx="4">
                  <c:v>3.84</c:v>
                </c:pt>
                <c:pt idx="5">
                  <c:v>3.53</c:v>
                </c:pt>
                <c:pt idx="6">
                  <c:v>3.01</c:v>
                </c:pt>
                <c:pt idx="7">
                  <c:v>2.91</c:v>
                </c:pt>
              </c:numCache>
            </c:numRef>
          </c:val>
          <c:smooth val="0"/>
        </c:ser>
        <c:dLbls>
          <c:showLegendKey val="0"/>
          <c:showVal val="0"/>
          <c:showCatName val="0"/>
          <c:showSerName val="0"/>
          <c:showPercent val="0"/>
          <c:showBubbleSize val="0"/>
        </c:dLbls>
        <c:marker val="1"/>
        <c:smooth val="0"/>
        <c:axId val="96155904"/>
        <c:axId val="96158080"/>
      </c:lineChart>
      <c:catAx>
        <c:axId val="96155904"/>
        <c:scaling>
          <c:orientation val="minMax"/>
        </c:scaling>
        <c:delete val="0"/>
        <c:axPos val="b"/>
        <c:title>
          <c:tx>
            <c:rich>
              <a:bodyPr/>
              <a:lstStyle/>
              <a:p>
                <a:pPr>
                  <a:defRPr/>
                </a:pPr>
                <a:r>
                  <a:rPr lang="en-US" altLang="en-US" sz="1200"/>
                  <a:t>N (at M1=16KB)</a:t>
                </a:r>
              </a:p>
            </c:rich>
          </c:tx>
          <c:layout/>
          <c:overlay val="0"/>
        </c:title>
        <c:numFmt formatCode="General" sourceLinked="1"/>
        <c:majorTickMark val="out"/>
        <c:minorTickMark val="none"/>
        <c:tickLblPos val="nextTo"/>
        <c:crossAx val="96158080"/>
        <c:crosses val="autoZero"/>
        <c:auto val="1"/>
        <c:lblAlgn val="ctr"/>
        <c:lblOffset val="100"/>
        <c:noMultiLvlLbl val="0"/>
      </c:catAx>
      <c:valAx>
        <c:axId val="96158080"/>
        <c:scaling>
          <c:orientation val="minMax"/>
          <c:min val="2"/>
        </c:scaling>
        <c:delete val="0"/>
        <c:axPos val="l"/>
        <c:majorGridlines/>
        <c:title>
          <c:tx>
            <c:rich>
              <a:bodyPr rot="-5400000" vert="horz"/>
              <a:lstStyle/>
              <a:p>
                <a:pPr>
                  <a:defRPr/>
                </a:pPr>
                <a:r>
                  <a:rPr lang="en-US" altLang="en-US" sz="1200" dirty="0" smtClean="0"/>
                  <a:t>Miss</a:t>
                </a:r>
                <a:r>
                  <a:rPr lang="en-US" altLang="en-US" sz="1200" baseline="0" dirty="0" smtClean="0"/>
                  <a:t> Rate</a:t>
                </a:r>
                <a:r>
                  <a:rPr lang="en-US" altLang="en-US" sz="1200" baseline="0" dirty="0"/>
                  <a:t>(%)</a:t>
                </a:r>
                <a:endParaRPr lang="en-US" altLang="en-US" sz="1200" dirty="0"/>
              </a:p>
            </c:rich>
          </c:tx>
          <c:layout/>
          <c:overlay val="0"/>
        </c:title>
        <c:numFmt formatCode="General" sourceLinked="1"/>
        <c:majorTickMark val="out"/>
        <c:minorTickMark val="none"/>
        <c:tickLblPos val="nextTo"/>
        <c:crossAx val="96155904"/>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drawings/drawing1.xml><?xml version="1.0" encoding="utf-8"?>
<c:userShapes xmlns:c="http://schemas.openxmlformats.org/drawingml/2006/chart">
  <cdr:relSizeAnchor xmlns:cdr="http://schemas.openxmlformats.org/drawingml/2006/chartDrawing">
    <cdr:from>
      <cdr:x>0.50091</cdr:x>
      <cdr:y>0.51563</cdr:y>
    </cdr:from>
    <cdr:to>
      <cdr:x>0.67577</cdr:x>
      <cdr:y>0.84896</cdr:y>
    </cdr:to>
    <cdr:sp macro="" textlink="">
      <cdr:nvSpPr>
        <cdr:cNvPr id="3"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6"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8"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10"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63FB19-2C24-47CC-8E8C-F77571C16934}" type="datetimeFigureOut">
              <a:rPr lang="zh-CN" altLang="en-US" smtClean="0"/>
              <a:t>2014/4/29</a:t>
            </a:fld>
            <a:endParaRPr lang="zh-CN"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487C90-5942-43E0-B623-3394D85E9380}" type="slidenum">
              <a:rPr lang="zh-CN" altLang="en-US" smtClean="0"/>
              <a:t>‹#›</a:t>
            </a:fld>
            <a:endParaRPr lang="zh-CN" altLang="en-US"/>
          </a:p>
        </p:txBody>
      </p:sp>
    </p:spTree>
    <p:extLst>
      <p:ext uri="{BB962C8B-B14F-4D97-AF65-F5344CB8AC3E}">
        <p14:creationId xmlns:p14="http://schemas.microsoft.com/office/powerpoint/2010/main" val="2808925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30963-CD80-4412-BCE2-4312621B36B5}" type="datetimeFigureOut">
              <a:rPr lang="en-US" smtClean="0"/>
              <a:t>4/29/2014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5D521-EE63-4EED-B74B-582AE674DE6A}" type="slidenum">
              <a:rPr lang="en-US" smtClean="0"/>
              <a:t>‹#›</a:t>
            </a:fld>
            <a:endParaRPr lang="en-US"/>
          </a:p>
        </p:txBody>
      </p:sp>
    </p:spTree>
    <p:extLst>
      <p:ext uri="{BB962C8B-B14F-4D97-AF65-F5344CB8AC3E}">
        <p14:creationId xmlns:p14="http://schemas.microsoft.com/office/powerpoint/2010/main" val="10546798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Clock_cyc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a:p>
        </p:txBody>
      </p:sp>
      <p:sp>
        <p:nvSpPr>
          <p:cNvPr id="5" name="Slide Number Placeholder 4"/>
          <p:cNvSpPr>
            <a:spLocks noGrp="1"/>
          </p:cNvSpPr>
          <p:nvPr>
            <p:ph type="sldNum" sz="quarter" idx="10"/>
          </p:nvPr>
        </p:nvSpPr>
        <p:spPr/>
        <p:txBody>
          <a:bodyPr/>
          <a:lstStyle/>
          <a:p>
            <a:fld id="{3B25D521-EE63-4EED-B74B-582AE674DE6A}" type="slidenum">
              <a:rPr lang="en-US" smtClean="0"/>
              <a:t>1</a:t>
            </a:fld>
            <a:endParaRPr lang="en-US"/>
          </a:p>
        </p:txBody>
      </p:sp>
    </p:spTree>
    <p:extLst>
      <p:ext uri="{BB962C8B-B14F-4D97-AF65-F5344CB8AC3E}">
        <p14:creationId xmlns:p14="http://schemas.microsoft.com/office/powerpoint/2010/main" val="2891988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ctr">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The first level registers the history of the last k branches faced. This level is implemented by providing a global branch history register. </a:t>
            </a: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A shift register that enters a 1 for every taken branch and a 0 for every untaken branch. </a:t>
            </a:r>
          </a:p>
          <a:p>
            <a:pPr marL="0" indent="0">
              <a:buFont typeface="Arial" panose="020B0604020202020204" pitchFamily="34" charset="0"/>
              <a:buNone/>
            </a:pPr>
            <a:r>
              <a:rPr lang="en-GB" altLang="ko-KR" sz="1200" dirty="0" smtClean="0">
                <a:latin typeface="Times New Roman" panose="02020603050405020304" pitchFamily="18" charset="0"/>
                <a:cs typeface="Times New Roman" panose="02020603050405020304" pitchFamily="18" charset="0"/>
              </a:rPr>
              <a:t>------------------------</a:t>
            </a:r>
          </a:p>
          <a:p>
            <a:pPr algn="ctr"/>
            <a:endParaRPr lang="en-GB" altLang="ko-KR" sz="12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The second level of branch history information registers </a:t>
            </a:r>
            <a:r>
              <a:rPr lang="en-US" altLang="ko-KR" sz="1200" b="1" i="1" dirty="0" smtClean="0">
                <a:latin typeface="Times New Roman" panose="02020603050405020304" pitchFamily="18" charset="0"/>
                <a:cs typeface="Times New Roman" panose="02020603050405020304" pitchFamily="18" charset="0"/>
              </a:rPr>
              <a:t>the branching of the last occurrences of the specific pattern </a:t>
            </a:r>
            <a:r>
              <a:rPr lang="en-US" altLang="ko-KR" sz="1200" dirty="0" smtClean="0">
                <a:latin typeface="Times New Roman" panose="02020603050405020304" pitchFamily="18" charset="0"/>
                <a:cs typeface="Times New Roman" panose="02020603050405020304" pitchFamily="18" charset="0"/>
              </a:rPr>
              <a:t>of the k branches. </a:t>
            </a: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This information is kept in the branch history</a:t>
            </a:r>
            <a:r>
              <a:rPr lang="en-US" altLang="ko-KR" sz="1200" baseline="0" dirty="0" smtClean="0">
                <a:latin typeface="Times New Roman" panose="02020603050405020304" pitchFamily="18" charset="0"/>
                <a:cs typeface="Times New Roman" panose="02020603050405020304" pitchFamily="18" charset="0"/>
              </a:rPr>
              <a:t> table</a:t>
            </a: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endParaRPr lang="en-GB" dirty="0" smtClean="0"/>
          </a:p>
          <a:p>
            <a:endParaRPr lang="en-GB" dirty="0" smtClean="0"/>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20</a:t>
            </a:fld>
            <a:endParaRPr lang="en-US"/>
          </a:p>
        </p:txBody>
      </p:sp>
    </p:spTree>
    <p:extLst>
      <p:ext uri="{BB962C8B-B14F-4D97-AF65-F5344CB8AC3E}">
        <p14:creationId xmlns:p14="http://schemas.microsoft.com/office/powerpoint/2010/main" val="247380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Strongly not-taken</a:t>
            </a:r>
            <a:r>
              <a:rPr lang="en-GB" baseline="0" dirty="0" smtClean="0"/>
              <a:t> – 00(value)</a:t>
            </a:r>
          </a:p>
          <a:p>
            <a:r>
              <a:rPr lang="en-GB" baseline="0" dirty="0" smtClean="0"/>
              <a:t>01</a:t>
            </a:r>
          </a:p>
          <a:p>
            <a:r>
              <a:rPr lang="en-GB" baseline="0" dirty="0" smtClean="0"/>
              <a:t>10</a:t>
            </a:r>
          </a:p>
          <a:p>
            <a:r>
              <a:rPr lang="en-GB" baseline="0" dirty="0" smtClean="0"/>
              <a:t>11</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23</a:t>
            </a:fld>
            <a:endParaRPr lang="en-US"/>
          </a:p>
        </p:txBody>
      </p:sp>
    </p:spTree>
    <p:extLst>
      <p:ext uri="{BB962C8B-B14F-4D97-AF65-F5344CB8AC3E}">
        <p14:creationId xmlns:p14="http://schemas.microsoft.com/office/powerpoint/2010/main" val="284366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47</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48</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49</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50</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51</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52</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53</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b="1" dirty="0" smtClean="0"/>
              <a:t>Pipeline has 4 stages. </a:t>
            </a:r>
          </a:p>
          <a:p>
            <a:endParaRPr lang="en-GB" b="1" dirty="0" smtClean="0"/>
          </a:p>
          <a:p>
            <a:r>
              <a:rPr lang="en-GB" b="1" dirty="0" smtClean="0"/>
              <a:t>It works on instructions.</a:t>
            </a:r>
            <a:r>
              <a:rPr lang="en-GB" b="1" baseline="0" dirty="0" smtClean="0"/>
              <a:t> </a:t>
            </a:r>
            <a:endParaRPr lang="en-US" b="1" dirty="0"/>
          </a:p>
        </p:txBody>
      </p:sp>
      <p:sp>
        <p:nvSpPr>
          <p:cNvPr id="4" name="灯片编号占位符 3"/>
          <p:cNvSpPr>
            <a:spLocks noGrp="1"/>
          </p:cNvSpPr>
          <p:nvPr>
            <p:ph type="sldNum" sz="quarter" idx="10"/>
          </p:nvPr>
        </p:nvSpPr>
        <p:spPr/>
        <p:txBody>
          <a:bodyPr/>
          <a:lstStyle/>
          <a:p>
            <a:fld id="{3B25D521-EE63-4EED-B74B-582AE674DE6A}" type="slidenum">
              <a:rPr lang="en-US" smtClean="0"/>
              <a:t>4</a:t>
            </a:fld>
            <a:endParaRPr lang="en-US"/>
          </a:p>
        </p:txBody>
      </p:sp>
    </p:spTree>
    <p:extLst>
      <p:ext uri="{BB962C8B-B14F-4D97-AF65-F5344CB8AC3E}">
        <p14:creationId xmlns:p14="http://schemas.microsoft.com/office/powerpoint/2010/main" val="2705851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54</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55</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57</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58</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59</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60</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61</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62</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63</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dirty="0"/>
          </a:p>
        </p:txBody>
      </p:sp>
      <p:sp>
        <p:nvSpPr>
          <p:cNvPr id="5" name="Slide Number Placeholder 4"/>
          <p:cNvSpPr>
            <a:spLocks noGrp="1"/>
          </p:cNvSpPr>
          <p:nvPr>
            <p:ph type="sldNum" sz="quarter" idx="10"/>
          </p:nvPr>
        </p:nvSpPr>
        <p:spPr/>
        <p:txBody>
          <a:bodyPr/>
          <a:lstStyle/>
          <a:p>
            <a:fld id="{3B25D521-EE63-4EED-B74B-582AE674DE6A}" type="slidenum">
              <a:rPr lang="en-US" smtClean="0"/>
              <a:t>5</a:t>
            </a:fld>
            <a:endParaRPr lang="en-US"/>
          </a:p>
        </p:txBody>
      </p:sp>
    </p:spTree>
    <p:extLst>
      <p:ext uri="{BB962C8B-B14F-4D97-AF65-F5344CB8AC3E}">
        <p14:creationId xmlns:p14="http://schemas.microsoft.com/office/powerpoint/2010/main" val="1810326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64</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65</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GB" dirty="0" smtClean="0"/>
              <a:t>1. Branch instructions are make -</a:t>
            </a:r>
            <a:r>
              <a:rPr lang="en-GB" baseline="0" dirty="0" smtClean="0"/>
              <a:t> up a large portion of assemble programs. </a:t>
            </a:r>
          </a:p>
          <a:p>
            <a:pPr marL="228600" indent="-228600">
              <a:buAutoNum type="arabicPeriod"/>
            </a:pPr>
            <a:endParaRPr lang="en-GB" dirty="0" smtClean="0"/>
          </a:p>
          <a:p>
            <a:r>
              <a:rPr lang="en-GB" dirty="0" smtClean="0"/>
              <a:t>2. No matter branch taken or not taken,</a:t>
            </a:r>
            <a:r>
              <a:rPr lang="en-GB" baseline="0" dirty="0" smtClean="0"/>
              <a:t> it is determined at the execution stage while the next instruction is already at the decode stage. </a:t>
            </a:r>
          </a:p>
          <a:p>
            <a:endParaRPr lang="en-GB" baseline="0" dirty="0" smtClean="0"/>
          </a:p>
        </p:txBody>
      </p:sp>
      <p:sp>
        <p:nvSpPr>
          <p:cNvPr id="5" name="Slide Number Placeholder 4"/>
          <p:cNvSpPr>
            <a:spLocks noGrp="1"/>
          </p:cNvSpPr>
          <p:nvPr>
            <p:ph type="sldNum" sz="quarter" idx="10"/>
          </p:nvPr>
        </p:nvSpPr>
        <p:spPr/>
        <p:txBody>
          <a:bodyPr/>
          <a:lstStyle/>
          <a:p>
            <a:fld id="{3B25D521-EE63-4EED-B74B-582AE674DE6A}" type="slidenum">
              <a:rPr lang="en-US" smtClean="0"/>
              <a:t>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Branch instructions perform a test by evaluating a logical </a:t>
            </a:r>
            <a:r>
              <a:rPr lang="en-US" sz="1200" b="0" i="1" kern="1200" dirty="0" smtClean="0">
                <a:solidFill>
                  <a:schemeClr val="tx1"/>
                </a:solidFill>
                <a:effectLst/>
                <a:latin typeface="+mn-lt"/>
                <a:ea typeface="+mn-ea"/>
                <a:cs typeface="+mn-cs"/>
              </a:rPr>
              <a:t>condition</a:t>
            </a:r>
            <a:r>
              <a:rPr lang="en-US" sz="1200" b="0" i="0" kern="1200" dirty="0" smtClean="0">
                <a:solidFill>
                  <a:schemeClr val="tx1"/>
                </a:solidFill>
                <a:effectLst/>
                <a:latin typeface="+mn-lt"/>
                <a:ea typeface="+mn-ea"/>
                <a:cs typeface="+mn-cs"/>
              </a:rPr>
              <a:t> and depending on the outcome of the condition modify the program counter to take the branch or continue to the next instruction</a:t>
            </a:r>
            <a:r>
              <a:rPr lang="en-US" sz="1200" b="1" i="0" kern="1200" dirty="0" smtClean="0">
                <a:solidFill>
                  <a:schemeClr val="tx1"/>
                </a:solidFill>
                <a:effectLst/>
                <a:latin typeface="+mn-lt"/>
                <a:ea typeface="+mn-ea"/>
                <a:cs typeface="+mn-cs"/>
              </a:rPr>
              <a: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The branch instructions are used to change the sequence of instruction execution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Without branch prediction, the processor would have to wait until the conditional jump instruction has passed the execute stage before the next instruction can enter the fetch stage in the pipeline.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The time that is wasted in case of a branch </a:t>
            </a:r>
            <a:r>
              <a:rPr lang="en-US" sz="1200" b="0" i="0" kern="1200" dirty="0" err="1" smtClean="0">
                <a:solidFill>
                  <a:schemeClr val="tx1"/>
                </a:solidFill>
                <a:effectLst/>
                <a:latin typeface="+mn-lt"/>
                <a:ea typeface="+mn-ea"/>
                <a:cs typeface="+mn-cs"/>
              </a:rPr>
              <a:t>mis</a:t>
            </a:r>
            <a:r>
              <a:rPr lang="en-US" sz="1200" b="0" i="0" kern="1200" dirty="0" smtClean="0">
                <a:solidFill>
                  <a:schemeClr val="tx1"/>
                </a:solidFill>
                <a:effectLst/>
                <a:latin typeface="+mn-lt"/>
                <a:ea typeface="+mn-ea"/>
                <a:cs typeface="+mn-cs"/>
              </a:rPr>
              <a:t>-prediction is equal to the number of stages in the pipeline from the fetch stage to the execute stage. </a:t>
            </a:r>
            <a:r>
              <a:rPr lang="en-US" sz="1200" b="1" i="0" kern="1200" dirty="0" smtClean="0">
                <a:solidFill>
                  <a:srgbClr val="FF0000"/>
                </a:solidFill>
                <a:effectLst/>
                <a:latin typeface="+mn-lt"/>
                <a:ea typeface="+mn-ea"/>
                <a:cs typeface="+mn-cs"/>
              </a:rPr>
              <a:t>Modern microprocessors tend to have quite long pipelines so that the </a:t>
            </a:r>
            <a:r>
              <a:rPr lang="en-US" sz="1200" b="1" i="0" kern="1200" dirty="0" err="1" smtClean="0">
                <a:solidFill>
                  <a:srgbClr val="FF0000"/>
                </a:solidFill>
                <a:effectLst/>
                <a:latin typeface="+mn-lt"/>
                <a:ea typeface="+mn-ea"/>
                <a:cs typeface="+mn-cs"/>
              </a:rPr>
              <a:t>mis</a:t>
            </a:r>
            <a:r>
              <a:rPr lang="en-US" sz="1200" b="1" i="0" kern="1200" dirty="0" smtClean="0">
                <a:solidFill>
                  <a:srgbClr val="FF0000"/>
                </a:solidFill>
                <a:effectLst/>
                <a:latin typeface="+mn-lt"/>
                <a:ea typeface="+mn-ea"/>
                <a:cs typeface="+mn-cs"/>
              </a:rPr>
              <a:t>-prediction delay is between 10 and 20 </a:t>
            </a:r>
            <a:r>
              <a:rPr lang="en-US" sz="1200" b="1" i="0" u="none" strike="noStrike" kern="1200" dirty="0" smtClean="0">
                <a:solidFill>
                  <a:srgbClr val="FF0000"/>
                </a:solidFill>
                <a:effectLst/>
                <a:latin typeface="+mn-lt"/>
                <a:ea typeface="+mn-ea"/>
                <a:cs typeface="+mn-cs"/>
                <a:hlinkClick r:id="rId3" tooltip="Clock cycle"/>
              </a:rPr>
              <a:t>clock cycles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 The longer the pipeline the greater the need for a good branch predictor.</a:t>
            </a:r>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7</a:t>
            </a:fld>
            <a:endParaRPr lang="en-US"/>
          </a:p>
        </p:txBody>
      </p:sp>
    </p:spTree>
    <p:extLst>
      <p:ext uri="{BB962C8B-B14F-4D97-AF65-F5344CB8AC3E}">
        <p14:creationId xmlns:p14="http://schemas.microsoft.com/office/powerpoint/2010/main" val="141798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For (</a:t>
            </a:r>
            <a:r>
              <a:rPr lang="en-GB" dirty="0" err="1" smtClean="0"/>
              <a:t>int</a:t>
            </a:r>
            <a:r>
              <a:rPr lang="en-GB" dirty="0" smtClean="0"/>
              <a:t> </a:t>
            </a:r>
            <a:r>
              <a:rPr lang="en-GB" dirty="0" err="1" smtClean="0"/>
              <a:t>i</a:t>
            </a:r>
            <a:r>
              <a:rPr lang="en-GB" dirty="0" smtClean="0"/>
              <a:t>=0; t&lt;1000)</a:t>
            </a:r>
          </a:p>
          <a:p>
            <a:r>
              <a:rPr lang="en-GB" dirty="0" smtClean="0"/>
              <a:t>99.9%</a:t>
            </a:r>
          </a:p>
          <a:p>
            <a:endParaRPr lang="en-GB" dirty="0" smtClean="0"/>
          </a:p>
          <a:p>
            <a:r>
              <a:rPr lang="en-GB" dirty="0" smtClean="0"/>
              <a:t>If</a:t>
            </a:r>
            <a:r>
              <a:rPr lang="en-GB" baseline="0" dirty="0" smtClean="0"/>
              <a:t> (</a:t>
            </a:r>
            <a:r>
              <a:rPr lang="en-GB" baseline="0" dirty="0" err="1" smtClean="0"/>
              <a:t>i</a:t>
            </a:r>
            <a:r>
              <a:rPr lang="en-GB" baseline="0" dirty="0" smtClean="0"/>
              <a:t>&gt;1000) </a:t>
            </a:r>
          </a:p>
          <a:p>
            <a:r>
              <a:rPr lang="en-GB" baseline="0" dirty="0" smtClean="0"/>
              <a:t>50%, we don’t know if the instruction is less than 1000 or bigger. </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11</a:t>
            </a:fld>
            <a:endParaRPr lang="en-US"/>
          </a:p>
        </p:txBody>
      </p:sp>
    </p:spTree>
    <p:extLst>
      <p:ext uri="{BB962C8B-B14F-4D97-AF65-F5344CB8AC3E}">
        <p14:creationId xmlns:p14="http://schemas.microsoft.com/office/powerpoint/2010/main" val="148181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local branch predictor has a separate history buffer for each conditional jump instruction.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global branch predictor does not keep a separate history record for each conditional jump. Instead it keeps a shared history of all conditional jumps. </a:t>
            </a:r>
            <a:endParaRPr lang="en-US" dirty="0" smtClean="0"/>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14</a:t>
            </a:fld>
            <a:endParaRPr lang="en-US"/>
          </a:p>
        </p:txBody>
      </p:sp>
    </p:spTree>
    <p:extLst>
      <p:ext uri="{BB962C8B-B14F-4D97-AF65-F5344CB8AC3E}">
        <p14:creationId xmlns:p14="http://schemas.microsoft.com/office/powerpoint/2010/main" val="57155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16</a:t>
            </a:fld>
            <a:endParaRPr lang="en-US"/>
          </a:p>
        </p:txBody>
      </p:sp>
    </p:spTree>
    <p:extLst>
      <p:ext uri="{BB962C8B-B14F-4D97-AF65-F5344CB8AC3E}">
        <p14:creationId xmlns:p14="http://schemas.microsoft.com/office/powerpoint/2010/main" val="16268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The pattern history</a:t>
            </a:r>
            <a:r>
              <a:rPr lang="en-GB" baseline="0" dirty="0" smtClean="0"/>
              <a:t> </a:t>
            </a:r>
            <a:r>
              <a:rPr lang="en-GB" baseline="0" dirty="0" err="1" smtClean="0"/>
              <a:t>tabe</a:t>
            </a:r>
            <a:r>
              <a:rPr lang="en-GB" baseline="0" dirty="0" smtClean="0"/>
              <a:t> 2M</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18</a:t>
            </a:fld>
            <a:endParaRPr lang="en-US"/>
          </a:p>
        </p:txBody>
      </p:sp>
    </p:spTree>
    <p:extLst>
      <p:ext uri="{BB962C8B-B14F-4D97-AF65-F5344CB8AC3E}">
        <p14:creationId xmlns:p14="http://schemas.microsoft.com/office/powerpoint/2010/main" val="327118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4/29/2014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4/29/2014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4/29/2014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F86702E6-95B4-4813-AB21-BBE896952C70}" type="datetime1">
              <a:rPr lang="en-US" altLang="zh-CN" smtClean="0"/>
              <a:t>4/29/2014</a:t>
            </a:fld>
            <a:endParaRPr lang="en-US"/>
          </a:p>
        </p:txBody>
      </p:sp>
      <p:sp>
        <p:nvSpPr>
          <p:cNvPr id="5" name="页脚占位符 4"/>
          <p:cNvSpPr>
            <a:spLocks noGrp="1"/>
          </p:cNvSpPr>
          <p:nvPr>
            <p:ph type="ftr" sz="quarter" idx="11"/>
          </p:nvPr>
        </p:nvSpPr>
        <p:spPr>
          <a:xfrm>
            <a:off x="5330952" y="6400800"/>
            <a:ext cx="3733800" cy="283800"/>
          </a:xfrm>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4/29/2014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4/29/2014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F86702E6-95B4-4813-AB21-BBE896952C70}" type="datetime1">
              <a:rPr lang="en-US" altLang="zh-CN" smtClean="0"/>
              <a:t>4/29/2014</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F86702E6-95B4-4813-AB21-BBE896952C70}" type="datetime1">
              <a:rPr lang="en-US" altLang="zh-CN" smtClean="0"/>
              <a:t>4/29/2014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702E6-95B4-4813-AB21-BBE896952C70}" type="datetime1">
              <a:rPr lang="en-US" altLang="zh-CN" smtClean="0"/>
              <a:t>4/29/2014</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4/29/2014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4/29/2014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F86702E6-95B4-4813-AB21-BBE896952C70}" type="datetime1">
              <a:rPr lang="en-US" altLang="zh-CN" smtClean="0"/>
              <a:t>4/29/2014</a:t>
            </a:fld>
            <a:endParaRPr 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FB9F67F0-7A87-470E-B2F5-42F66C73C23D}" type="slidenum">
              <a:rPr lang="en-US" smtClean="0"/>
              <a:pPr/>
              <a:t>‹#›</a:t>
            </a:fld>
            <a:endParaRPr lang="en-US" dirty="0"/>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ft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7.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package" Target="../embeddings/Microsoft_Excel_Worksheet1.xlsx"/><Relationship Id="rId5" Type="http://schemas.openxmlformats.org/officeDocument/2006/relationships/oleObject" Target="../embeddings/oleObject1.bin"/><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notesSlide" Target="../notesSlides/notesSlide15.xml"/><Relationship Id="rId7" Type="http://schemas.openxmlformats.org/officeDocument/2006/relationships/image" Target="../media/image41.e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package" Target="../embeddings/Microsoft_Excel_Worksheet2.xlsx"/><Relationship Id="rId5" Type="http://schemas.openxmlformats.org/officeDocument/2006/relationships/oleObject" Target="../embeddings/oleObject2.bin"/><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2.e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package" Target="../embeddings/Microsoft_Excel_Worksheet3.xlsx"/><Relationship Id="rId5" Type="http://schemas.openxmlformats.org/officeDocument/2006/relationships/oleObject" Target="../embeddings/oleObject3.bin"/><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e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package" Target="../embeddings/Microsoft_Excel_Worksheet4.xlsx"/><Relationship Id="rId5" Type="http://schemas.openxmlformats.org/officeDocument/2006/relationships/oleObject" Target="../embeddings/oleObject4.bin"/><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53.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19.xml"/><Relationship Id="rId7" Type="http://schemas.openxmlformats.org/officeDocument/2006/relationships/image" Target="../media/image44.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package" Target="../embeddings/Microsoft_Excel_Worksheet5.xlsx"/><Relationship Id="rId5" Type="http://schemas.openxmlformats.org/officeDocument/2006/relationships/oleObject" Target="../embeddings/oleObject5.bin"/><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5.e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package" Target="../embeddings/Microsoft_Excel_Worksheet6.xlsx"/><Relationship Id="rId5" Type="http://schemas.openxmlformats.org/officeDocument/2006/relationships/oleObject" Target="../embeddings/oleObject6.bin"/><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6.e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package" Target="../embeddings/Microsoft_Excel_Worksheet7.xlsx"/><Relationship Id="rId5" Type="http://schemas.openxmlformats.org/officeDocument/2006/relationships/oleObject" Target="../embeddings/oleObject7.bin"/><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23.xml"/><Relationship Id="rId7" Type="http://schemas.openxmlformats.org/officeDocument/2006/relationships/image" Target="../media/image47.e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package" Target="../embeddings/Microsoft_Excel_Worksheet8.xlsx"/><Relationship Id="rId5" Type="http://schemas.openxmlformats.org/officeDocument/2006/relationships/oleObject" Target="../embeddings/oleObject8.bin"/><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48.e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package" Target="../embeddings/Microsoft_Excel_Worksheet9.xlsx"/><Relationship Id="rId5" Type="http://schemas.openxmlformats.org/officeDocument/2006/relationships/oleObject" Target="../embeddings/oleObject9.bin"/><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9.e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package" Target="../embeddings/Microsoft_Excel_Worksheet10.xlsx"/><Relationship Id="rId5" Type="http://schemas.openxmlformats.org/officeDocument/2006/relationships/oleObject" Target="../embeddings/oleObject10.bin"/><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0.e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package" Target="../embeddings/Microsoft_Excel_Worksheet11.xlsx"/><Relationship Id="rId5" Type="http://schemas.openxmlformats.org/officeDocument/2006/relationships/oleObject" Target="../embeddings/oleObject11.bin"/><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51.e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package" Target="../embeddings/Microsoft_Excel_Worksheet12.xlsx"/><Relationship Id="rId5" Type="http://schemas.openxmlformats.org/officeDocument/2006/relationships/oleObject" Target="../embeddings/oleObject12.bin"/><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31.xml"/><Relationship Id="rId7" Type="http://schemas.openxmlformats.org/officeDocument/2006/relationships/image" Target="../media/image52.e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package" Target="../embeddings/Microsoft_Excel_Worksheet13.xlsx"/><Relationship Id="rId5" Type="http://schemas.openxmlformats.org/officeDocument/2006/relationships/oleObject" Target="../embeddings/oleObject13.bin"/><Relationship Id="rId10" Type="http://schemas.openxmlformats.org/officeDocument/2006/relationships/image" Target="../media/image53.emf"/><Relationship Id="rId4" Type="http://schemas.openxmlformats.org/officeDocument/2006/relationships/image" Target="../media/image3.png"/><Relationship Id="rId9" Type="http://schemas.openxmlformats.org/officeDocument/2006/relationships/package" Target="../embeddings/Microsoft_Excel_Worksheet14.xlsx"/></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6289" y="1325535"/>
            <a:ext cx="8482453" cy="1953314"/>
          </a:xfrm>
        </p:spPr>
        <p:txBody>
          <a:bodyPr/>
          <a:lstStyle/>
          <a:p>
            <a:pPr algn="r"/>
            <a:r>
              <a:rPr lang="en-US" sz="3200" b="1" dirty="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Pipeline Branch Prediction </a:t>
            </a:r>
            <a: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Strategies</a:t>
            </a:r>
            <a:b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br>
            <a: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Implementation and Evaluation</a:t>
            </a:r>
            <a:r>
              <a:rPr lang="en-US" sz="4800" spc="-75" dirty="0">
                <a:solidFill>
                  <a:schemeClr val="bg1"/>
                </a:solidFill>
                <a:latin typeface="Aharoni" panose="02010803020104030203" pitchFamily="2" charset="-79"/>
                <a:cs typeface="Aharoni" panose="02010803020104030203" pitchFamily="2" charset="-79"/>
              </a:rPr>
              <a:t/>
            </a:r>
            <a:br>
              <a:rPr lang="en-US" sz="4800" spc="-75" dirty="0">
                <a:solidFill>
                  <a:schemeClr val="bg1"/>
                </a:solidFill>
                <a:latin typeface="Aharoni" panose="02010803020104030203" pitchFamily="2" charset="-79"/>
                <a:cs typeface="Aharoni" panose="02010803020104030203" pitchFamily="2" charset="-79"/>
              </a:rPr>
            </a:br>
            <a:endParaRPr lang="en-US" sz="4800" dirty="0"/>
          </a:p>
        </p:txBody>
      </p:sp>
      <p:sp>
        <p:nvSpPr>
          <p:cNvPr id="3" name="Subtitle 2"/>
          <p:cNvSpPr>
            <a:spLocks noGrp="1"/>
          </p:cNvSpPr>
          <p:nvPr>
            <p:ph type="subTitle" idx="1"/>
          </p:nvPr>
        </p:nvSpPr>
        <p:spPr>
          <a:xfrm>
            <a:off x="3961620" y="4795704"/>
            <a:ext cx="4865222" cy="1406297"/>
          </a:xfrm>
        </p:spPr>
        <p:txBody>
          <a:bodyPr>
            <a:noAutofit/>
          </a:bodyPr>
          <a:lstStyle/>
          <a:p>
            <a:pPr algn="r"/>
            <a:r>
              <a:rPr lang="en-US" sz="2400" b="1" i="1" dirty="0">
                <a:solidFill>
                  <a:schemeClr val="tx1"/>
                </a:solidFill>
                <a:effectLst>
                  <a:outerShdw blurRad="38100" dist="38100" dir="2700000" algn="tl">
                    <a:srgbClr val="000000">
                      <a:alpha val="43137"/>
                    </a:srgbClr>
                  </a:outerShdw>
                </a:effectLst>
                <a:latin typeface="Adobe Caslon Pro" panose="0205050205050A020403" pitchFamily="18" charset="0"/>
              </a:rPr>
              <a:t>Presented by</a:t>
            </a:r>
            <a:r>
              <a:rPr lang="en-US" sz="2400" b="1" dirty="0">
                <a:solidFill>
                  <a:schemeClr val="tx1"/>
                </a:solidFill>
                <a:effectLst>
                  <a:outerShdw blurRad="38100" dist="38100" dir="2700000" algn="tl">
                    <a:srgbClr val="000000">
                      <a:alpha val="43137"/>
                    </a:srgbClr>
                  </a:outerShdw>
                </a:effectLst>
                <a:latin typeface="Adobe Caslon Pro" panose="0205050205050A020403" pitchFamily="18" charset="0"/>
              </a:rPr>
              <a:t> </a:t>
            </a:r>
          </a:p>
          <a:p>
            <a:pPr algn="r"/>
            <a:r>
              <a:rPr lang="en-US" sz="2400" dirty="0" err="1">
                <a:solidFill>
                  <a:schemeClr val="tx1"/>
                </a:solidFill>
                <a:effectLst>
                  <a:outerShdw blurRad="38100" dist="38100" dir="2700000" algn="tl">
                    <a:srgbClr val="000000">
                      <a:alpha val="43137"/>
                    </a:srgbClr>
                  </a:outerShdw>
                </a:effectLst>
                <a:latin typeface="Adobe Caslon Pro" panose="0205050205050A020403" pitchFamily="18" charset="0"/>
              </a:rPr>
              <a:t>Bogki</a:t>
            </a:r>
            <a:r>
              <a:rPr lang="en-US" sz="2400" dirty="0">
                <a:solidFill>
                  <a:schemeClr val="tx1"/>
                </a:solidFill>
                <a:effectLst>
                  <a:outerShdw blurRad="38100" dist="38100" dir="2700000" algn="tl">
                    <a:srgbClr val="000000">
                      <a:alpha val="43137"/>
                    </a:srgbClr>
                  </a:outerShdw>
                </a:effectLst>
                <a:latin typeface="Adobe Caslon Pro" panose="0205050205050A020403" pitchFamily="18" charset="0"/>
              </a:rPr>
              <a:t> Yun, Yuguang Qiu, Qian Mai</a:t>
            </a:r>
          </a:p>
          <a:p>
            <a:pPr algn="r"/>
            <a:r>
              <a:rPr lang="en-US" sz="2000" b="1" dirty="0" smtClean="0">
                <a:solidFill>
                  <a:schemeClr val="tx1"/>
                </a:solidFill>
                <a:effectLst>
                  <a:outerShdw blurRad="38100" dist="38100" dir="2700000" algn="tl">
                    <a:srgbClr val="000000">
                      <a:alpha val="43137"/>
                    </a:srgbClr>
                  </a:outerShdw>
                </a:effectLst>
                <a:latin typeface="Adobe Caslon Pro" panose="0205050205050A020403" pitchFamily="18" charset="0"/>
              </a:rPr>
              <a:t>April. 29</a:t>
            </a:r>
            <a:r>
              <a:rPr lang="en-US" sz="2000" b="1" baseline="30000" dirty="0" smtClean="0">
                <a:solidFill>
                  <a:schemeClr val="tx1"/>
                </a:solidFill>
                <a:effectLst>
                  <a:outerShdw blurRad="38100" dist="38100" dir="2700000" algn="tl">
                    <a:srgbClr val="000000">
                      <a:alpha val="43137"/>
                    </a:srgbClr>
                  </a:outerShdw>
                </a:effectLst>
                <a:latin typeface="Adobe Caslon Pro" panose="0205050205050A020403" pitchFamily="18" charset="0"/>
              </a:rPr>
              <a:t>th</a:t>
            </a:r>
            <a:r>
              <a:rPr lang="en-US" sz="2000" b="1" dirty="0" smtClean="0">
                <a:solidFill>
                  <a:schemeClr val="tx1"/>
                </a:solidFill>
                <a:effectLst>
                  <a:outerShdw blurRad="38100" dist="38100" dir="2700000" algn="tl">
                    <a:srgbClr val="000000">
                      <a:alpha val="43137"/>
                    </a:srgbClr>
                  </a:outerShdw>
                </a:effectLst>
                <a:latin typeface="Adobe Caslon Pro" panose="0205050205050A020403" pitchFamily="18" charset="0"/>
              </a:rPr>
              <a:t>, </a:t>
            </a:r>
            <a:r>
              <a:rPr lang="en-US" sz="2000" b="1" dirty="0">
                <a:solidFill>
                  <a:schemeClr val="tx1"/>
                </a:solidFill>
                <a:effectLst>
                  <a:outerShdw blurRad="38100" dist="38100" dir="2700000" algn="tl">
                    <a:srgbClr val="000000">
                      <a:alpha val="43137"/>
                    </a:srgbClr>
                  </a:outerShdw>
                </a:effectLst>
                <a:latin typeface="Adobe Caslon Pro" panose="0205050205050A020403" pitchFamily="18" charset="0"/>
              </a:rPr>
              <a:t>2014</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936" y="3389313"/>
            <a:ext cx="1999429" cy="148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23" y="4976813"/>
            <a:ext cx="203114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581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10</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42" y="1635918"/>
            <a:ext cx="3602244" cy="2555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457200" y="274638"/>
            <a:ext cx="8229600" cy="1143000"/>
          </a:xfrm>
        </p:spPr>
        <p:txBody>
          <a:bodyPr>
            <a:normAutofit/>
          </a:bodyPr>
          <a:lstStyle/>
          <a:p>
            <a:pPr algn="l" defTabSz="457200"/>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Prediction &amp; Branch Predictor</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2330450"/>
            <a:ext cx="2565538"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直接箭头连接符 8"/>
          <p:cNvCxnSpPr>
            <a:stCxn id="5" idx="2"/>
          </p:cNvCxnSpPr>
          <p:nvPr/>
        </p:nvCxnSpPr>
        <p:spPr>
          <a:xfrm>
            <a:off x="2340664" y="4190999"/>
            <a:ext cx="0" cy="1282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950144" y="3454400"/>
            <a:ext cx="0" cy="20193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83394" y="5638800"/>
            <a:ext cx="1333500" cy="369332"/>
          </a:xfrm>
          <a:prstGeom prst="rect">
            <a:avLst/>
          </a:prstGeom>
          <a:noFill/>
        </p:spPr>
        <p:txBody>
          <a:bodyPr wrap="square" rtlCol="0">
            <a:spAutoFit/>
          </a:bodyPr>
          <a:lstStyle/>
          <a:p>
            <a:endParaRPr lang="en-US" dirty="0"/>
          </a:p>
        </p:txBody>
      </p:sp>
      <p:sp>
        <p:nvSpPr>
          <p:cNvPr id="16" name="TextBox 15"/>
          <p:cNvSpPr txBox="1"/>
          <p:nvPr/>
        </p:nvSpPr>
        <p:spPr>
          <a:xfrm>
            <a:off x="1673914" y="5511800"/>
            <a:ext cx="1333500" cy="646331"/>
          </a:xfrm>
          <a:prstGeom prst="rect">
            <a:avLst/>
          </a:prstGeom>
          <a:noFill/>
          <a:ln w="12700">
            <a:solidFill>
              <a:schemeClr val="tx1"/>
            </a:solidFill>
          </a:ln>
        </p:spPr>
        <p:txBody>
          <a:bodyPr wrap="square" rtlCol="0">
            <a:spAutoFit/>
          </a:bodyPr>
          <a:lstStyle/>
          <a:p>
            <a:pPr algn="ctr"/>
            <a:r>
              <a:rPr lang="en-GB" b="1" dirty="0" smtClean="0">
                <a:effectLst>
                  <a:outerShdw blurRad="38100" dist="38100" dir="2700000" algn="tl">
                    <a:srgbClr val="000000">
                      <a:alpha val="43137"/>
                    </a:srgbClr>
                  </a:outerShdw>
                </a:effectLst>
              </a:rPr>
              <a:t>Digital</a:t>
            </a:r>
          </a:p>
          <a:p>
            <a:pPr algn="ctr"/>
            <a:r>
              <a:rPr lang="en-GB" b="1" dirty="0" smtClean="0">
                <a:effectLst>
                  <a:outerShdw blurRad="38100" dist="38100" dir="2700000" algn="tl">
                    <a:srgbClr val="000000">
                      <a:alpha val="43137"/>
                    </a:srgbClr>
                  </a:outerShdw>
                </a:effectLst>
              </a:rPr>
              <a:t>Circuit</a:t>
            </a:r>
            <a:r>
              <a:rPr lang="en-GB" dirty="0" smtClean="0"/>
              <a:t> </a:t>
            </a:r>
          </a:p>
        </p:txBody>
      </p:sp>
      <p:sp>
        <p:nvSpPr>
          <p:cNvPr id="17" name="TextBox 16"/>
          <p:cNvSpPr txBox="1"/>
          <p:nvPr/>
        </p:nvSpPr>
        <p:spPr>
          <a:xfrm>
            <a:off x="6283394" y="5524500"/>
            <a:ext cx="1333500" cy="369332"/>
          </a:xfrm>
          <a:prstGeom prst="rect">
            <a:avLst/>
          </a:prstGeom>
          <a:noFill/>
          <a:ln w="12700">
            <a:solidFill>
              <a:schemeClr val="tx1"/>
            </a:solidFill>
          </a:ln>
        </p:spPr>
        <p:txBody>
          <a:bodyPr wrap="square" rtlCol="0">
            <a:spAutoFit/>
          </a:bodyPr>
          <a:lstStyle/>
          <a:p>
            <a:pPr algn="ctr"/>
            <a:r>
              <a:rPr lang="en-GB" b="1" dirty="0" smtClean="0">
                <a:effectLst>
                  <a:outerShdw blurRad="38100" dist="38100" dir="2700000" algn="tl">
                    <a:srgbClr val="000000">
                      <a:alpha val="43137"/>
                    </a:srgbClr>
                  </a:outerShdw>
                </a:effectLst>
              </a:rPr>
              <a:t>Strategy</a:t>
            </a:r>
            <a:endParaRPr lang="en-GB" dirty="0" smtClean="0"/>
          </a:p>
        </p:txBody>
      </p:sp>
      <p:pic>
        <p:nvPicPr>
          <p:cNvPr id="1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15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11</a:t>
            </a:fld>
            <a:endParaRPr lang="en-US" dirty="0"/>
          </a:p>
        </p:txBody>
      </p:sp>
      <p:sp>
        <p:nvSpPr>
          <p:cNvPr id="6" name="TextBox 5"/>
          <p:cNvSpPr txBox="1"/>
          <p:nvPr/>
        </p:nvSpPr>
        <p:spPr>
          <a:xfrm>
            <a:off x="266700" y="951379"/>
            <a:ext cx="8737600" cy="5516895"/>
          </a:xfrm>
          <a:prstGeom prst="rect">
            <a:avLst/>
          </a:prstGeom>
          <a:noFill/>
          <a:ln>
            <a:noFill/>
          </a:ln>
        </p:spPr>
        <p:txBody>
          <a:bodyPr wrap="square" rtlCol="0">
            <a:spAutoFit/>
          </a:bodyPr>
          <a:lstStyle/>
          <a:p>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Static </a:t>
            </a:r>
            <a:r>
              <a:rPr lang="en-US"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a:t>
            </a:r>
          </a:p>
          <a:p>
            <a:endPar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direction of each branch is predicted before a programs runs using either compile time or  profiling.</a:t>
            </a:r>
          </a:p>
          <a:p>
            <a:pPr marL="342900" indent="-342900" algn="just">
              <a:buFont typeface="Wingdings" panose="05000000000000000000" pitchFamily="2" charset="2"/>
              <a:buChar char="Ø"/>
            </a:pPr>
            <a:endParaRPr lang="en-US" sz="215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Static Branch prediction policies of "always predict </a:t>
            </a:r>
            <a:r>
              <a:rPr lang="en-US" sz="2150" b="1" i="1" dirty="0">
                <a:solidFill>
                  <a:srgbClr val="FF0000"/>
                </a:solidFill>
                <a:latin typeface="Times New Roman" panose="02020603050405020304" pitchFamily="18" charset="0"/>
                <a:cs typeface="Times New Roman" panose="02020603050405020304" pitchFamily="18" charset="0"/>
              </a:rPr>
              <a:t>taken</a:t>
            </a:r>
            <a:r>
              <a:rPr lang="en-US" sz="2150" dirty="0">
                <a:latin typeface="Times New Roman" panose="02020603050405020304" pitchFamily="18" charset="0"/>
                <a:cs typeface="Times New Roman" panose="02020603050405020304" pitchFamily="18" charset="0"/>
              </a:rPr>
              <a:t>" and "always predict </a:t>
            </a:r>
            <a:r>
              <a:rPr lang="en-US" sz="2150" b="1" i="1" dirty="0">
                <a:solidFill>
                  <a:srgbClr val="FF0000"/>
                </a:solidFill>
                <a:latin typeface="Times New Roman" panose="02020603050405020304" pitchFamily="18" charset="0"/>
                <a:cs typeface="Times New Roman" panose="02020603050405020304" pitchFamily="18" charset="0"/>
              </a:rPr>
              <a:t>not taken</a:t>
            </a:r>
            <a:r>
              <a:rPr lang="en-US" sz="2150" dirty="0">
                <a:latin typeface="Times New Roman" panose="02020603050405020304" pitchFamily="18" charset="0"/>
                <a:cs typeface="Times New Roman" panose="02020603050405020304" pitchFamily="18" charset="0"/>
              </a:rPr>
              <a:t>".</a:t>
            </a:r>
            <a:endParaRPr lang="en-GB" sz="2150" dirty="0">
              <a:latin typeface="Times New Roman" panose="02020603050405020304" pitchFamily="18" charset="0"/>
              <a:cs typeface="Times New Roman" panose="02020603050405020304" pitchFamily="18" charset="0"/>
            </a:endParaRPr>
          </a:p>
          <a:p>
            <a:endParaRPr lang="en-GB" sz="2300" dirty="0">
              <a:latin typeface="Times New Roman" panose="02020603050405020304" pitchFamily="18" charset="0"/>
              <a:cs typeface="Times New Roman" panose="02020603050405020304" pitchFamily="18" charset="0"/>
            </a:endParaRPr>
          </a:p>
          <a:p>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Dynamic </a:t>
            </a:r>
            <a:r>
              <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a:t>
            </a:r>
          </a:p>
          <a:p>
            <a:endParaRPr lang="en-GB"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direction of each branch is predicted by recording information, in hardware, of past branch history during a program’s execution.</a:t>
            </a:r>
          </a:p>
          <a:p>
            <a:pPr marL="342900" indent="-342900" algn="just">
              <a:buFont typeface="Wingdings" panose="05000000000000000000" pitchFamily="2" charset="2"/>
              <a:buChar char="Ø"/>
            </a:pPr>
            <a:endParaRPr lang="en-GB" sz="215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predictor selects a counter from the table using the lower-order n bits of the instruction's address. The direction prediction is made based on the value of the counter</a:t>
            </a:r>
            <a:r>
              <a:rPr lang="en-US" sz="2150" dirty="0" smtClean="0">
                <a:latin typeface="Times New Roman" panose="02020603050405020304" pitchFamily="18" charset="0"/>
                <a:cs typeface="Times New Roman" panose="02020603050405020304" pitchFamily="18" charset="0"/>
              </a:rPr>
              <a:t>.</a:t>
            </a:r>
            <a:endParaRPr lang="en-US" sz="2150" dirty="0">
              <a:latin typeface="Times New Roman" panose="02020603050405020304" pitchFamily="18" charset="0"/>
              <a:cs typeface="Times New Roman" panose="02020603050405020304" pitchFamily="18" charset="0"/>
            </a:endParaRPr>
          </a:p>
        </p:txBody>
      </p:sp>
      <p:sp>
        <p:nvSpPr>
          <p:cNvPr id="7" name="标题 1"/>
          <p:cNvSpPr>
            <a:spLocks noGrp="1"/>
          </p:cNvSpPr>
          <p:nvPr>
            <p:ph type="title"/>
          </p:nvPr>
        </p:nvSpPr>
        <p:spPr>
          <a:xfrm>
            <a:off x="266700" y="1016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lassification</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26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12</a:t>
            </a:fld>
            <a:endParaRPr lang="en-US" dirty="0"/>
          </a:p>
        </p:txBody>
      </p:sp>
      <p:sp>
        <p:nvSpPr>
          <p:cNvPr id="5" name="标题 1"/>
          <p:cNvSpPr>
            <a:spLocks noGrp="1"/>
          </p:cNvSpPr>
          <p:nvPr>
            <p:ph type="title"/>
          </p:nvPr>
        </p:nvSpPr>
        <p:spPr>
          <a:xfrm>
            <a:off x="444500" y="1397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lassification</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 name="圆角矩形 6"/>
          <p:cNvSpPr/>
          <p:nvPr/>
        </p:nvSpPr>
        <p:spPr>
          <a:xfrm>
            <a:off x="241300" y="3536950"/>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0000"/>
                </a:solidFill>
              </a:rPr>
              <a:t>Branch Predictors</a:t>
            </a:r>
            <a:endParaRPr lang="en-US" b="1" dirty="0">
              <a:solidFill>
                <a:srgbClr val="FF0000"/>
              </a:solidFill>
            </a:endParaRPr>
          </a:p>
        </p:txBody>
      </p:sp>
      <p:sp>
        <p:nvSpPr>
          <p:cNvPr id="8" name="左大括号 7"/>
          <p:cNvSpPr/>
          <p:nvPr/>
        </p:nvSpPr>
        <p:spPr>
          <a:xfrm>
            <a:off x="1651000" y="1808162"/>
            <a:ext cx="596900" cy="408463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圆角矩形 8"/>
          <p:cNvSpPr/>
          <p:nvPr/>
        </p:nvSpPr>
        <p:spPr>
          <a:xfrm>
            <a:off x="2247900" y="1533524"/>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smtClean="0">
                <a:solidFill>
                  <a:schemeClr val="tx1"/>
                </a:solidFill>
              </a:rPr>
              <a:t>Static</a:t>
            </a:r>
          </a:p>
          <a:p>
            <a:pPr algn="ctr"/>
            <a:r>
              <a:rPr lang="en-GB" b="1" i="1" dirty="0" smtClean="0">
                <a:solidFill>
                  <a:schemeClr val="tx1"/>
                </a:solidFill>
              </a:rPr>
              <a:t>Prediction</a:t>
            </a:r>
            <a:endParaRPr lang="en-US" b="1" i="1" dirty="0">
              <a:solidFill>
                <a:schemeClr val="tx1"/>
              </a:solidFill>
            </a:endParaRPr>
          </a:p>
        </p:txBody>
      </p:sp>
      <p:sp>
        <p:nvSpPr>
          <p:cNvPr id="10" name="圆角矩形 9"/>
          <p:cNvSpPr/>
          <p:nvPr/>
        </p:nvSpPr>
        <p:spPr>
          <a:xfrm>
            <a:off x="2247900" y="5607050"/>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smtClean="0">
                <a:solidFill>
                  <a:schemeClr val="tx1"/>
                </a:solidFill>
              </a:rPr>
              <a:t>Dynamic</a:t>
            </a:r>
          </a:p>
          <a:p>
            <a:pPr algn="ctr"/>
            <a:r>
              <a:rPr lang="en-GB" b="1" i="1" dirty="0" smtClean="0">
                <a:solidFill>
                  <a:schemeClr val="tx1"/>
                </a:solidFill>
              </a:rPr>
              <a:t>Prediction</a:t>
            </a:r>
            <a:endParaRPr lang="en-US" b="1" i="1" dirty="0">
              <a:solidFill>
                <a:schemeClr val="tx1"/>
              </a:solidFill>
            </a:endParaRPr>
          </a:p>
        </p:txBody>
      </p:sp>
      <p:sp>
        <p:nvSpPr>
          <p:cNvPr id="20" name="左大括号 19"/>
          <p:cNvSpPr/>
          <p:nvPr/>
        </p:nvSpPr>
        <p:spPr>
          <a:xfrm>
            <a:off x="3657600" y="1130557"/>
            <a:ext cx="304800" cy="135520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直接箭头连接符 21"/>
          <p:cNvCxnSpPr>
            <a:stCxn id="10" idx="3"/>
          </p:cNvCxnSpPr>
          <p:nvPr/>
        </p:nvCxnSpPr>
        <p:spPr>
          <a:xfrm flipV="1">
            <a:off x="3657600" y="4775200"/>
            <a:ext cx="1320800" cy="1117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1450" y="1038224"/>
            <a:ext cx="1168400" cy="369332"/>
          </a:xfrm>
          <a:prstGeom prst="rect">
            <a:avLst/>
          </a:prstGeom>
          <a:noFill/>
        </p:spPr>
        <p:txBody>
          <a:bodyPr wrap="square" rtlCol="0">
            <a:spAutoFit/>
          </a:bodyPr>
          <a:lstStyle/>
          <a:p>
            <a:r>
              <a:rPr lang="en-GB" b="1" dirty="0" smtClean="0">
                <a:effectLst>
                  <a:outerShdw blurRad="38100" dist="38100" dir="2700000" algn="tl">
                    <a:srgbClr val="000000">
                      <a:alpha val="43137"/>
                    </a:srgbClr>
                  </a:outerShdw>
                </a:effectLst>
              </a:rPr>
              <a:t>TAKEN</a:t>
            </a:r>
            <a:endParaRPr lang="en-US" b="1" dirty="0">
              <a:effectLst>
                <a:outerShdw blurRad="38100" dist="38100" dir="2700000" algn="tl">
                  <a:srgbClr val="000000">
                    <a:alpha val="43137"/>
                  </a:srgbClr>
                </a:outerShdw>
              </a:effectLst>
            </a:endParaRPr>
          </a:p>
        </p:txBody>
      </p:sp>
      <p:sp>
        <p:nvSpPr>
          <p:cNvPr id="27" name="TextBox 26"/>
          <p:cNvSpPr txBox="1"/>
          <p:nvPr/>
        </p:nvSpPr>
        <p:spPr>
          <a:xfrm>
            <a:off x="3956050" y="2214600"/>
            <a:ext cx="1587500" cy="369332"/>
          </a:xfrm>
          <a:prstGeom prst="rect">
            <a:avLst/>
          </a:prstGeom>
          <a:noFill/>
        </p:spPr>
        <p:txBody>
          <a:bodyPr wrap="square" rtlCol="0">
            <a:spAutoFit/>
          </a:bodyPr>
          <a:lstStyle/>
          <a:p>
            <a:r>
              <a:rPr lang="en-GB" b="1" dirty="0" smtClean="0">
                <a:effectLst>
                  <a:outerShdw blurRad="38100" dist="38100" dir="2700000" algn="tl">
                    <a:srgbClr val="000000">
                      <a:alpha val="43137"/>
                    </a:srgbClr>
                  </a:outerShdw>
                </a:effectLst>
              </a:rPr>
              <a:t>NOT- TAKEN</a:t>
            </a:r>
            <a:endParaRPr lang="en-US" b="1" dirty="0">
              <a:effectLst>
                <a:outerShdw blurRad="38100" dist="38100" dir="2700000" algn="tl">
                  <a:srgbClr val="000000">
                    <a:alpha val="43137"/>
                  </a:srgbClr>
                </a:outerShdw>
              </a:effectLst>
            </a:endParaRPr>
          </a:p>
        </p:txBody>
      </p:sp>
      <p:pic>
        <p:nvPicPr>
          <p:cNvPr id="2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9" name="左大括号 28"/>
          <p:cNvSpPr/>
          <p:nvPr/>
        </p:nvSpPr>
        <p:spPr>
          <a:xfrm>
            <a:off x="4978400" y="3003550"/>
            <a:ext cx="495300" cy="35433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5549900" y="2978130"/>
            <a:ext cx="3454400" cy="3970318"/>
          </a:xfrm>
          <a:prstGeom prst="rect">
            <a:avLst/>
          </a:prstGeom>
          <a:noFill/>
        </p:spPr>
        <p:txBody>
          <a:bodyPr wrap="square" rtlCol="0">
            <a:spAutoFit/>
          </a:bodyPr>
          <a:lstStyle/>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Decode History Table (DHT</a:t>
            </a:r>
            <a:r>
              <a:rPr lang="en-US"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Branch History Table (BHT</a:t>
            </a:r>
            <a:r>
              <a:rPr lang="en-US"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Combination </a:t>
            </a:r>
            <a:r>
              <a:rPr lang="en-US" b="1" dirty="0" smtClean="0">
                <a:effectLst>
                  <a:outerShdw blurRad="38100" dist="38100" dir="2700000" algn="tl">
                    <a:srgbClr val="000000">
                      <a:alpha val="43137"/>
                    </a:srgbClr>
                  </a:outerShdw>
                </a:effectLst>
              </a:rPr>
              <a:t>BHT-DHT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Correlation - Based </a:t>
            </a:r>
            <a:r>
              <a:rPr lang="en-US" b="1" dirty="0" smtClean="0">
                <a:effectLst>
                  <a:outerShdw blurRad="38100" dist="38100" dir="2700000" algn="tl">
                    <a:srgbClr val="000000">
                      <a:alpha val="43137"/>
                    </a:srgbClr>
                  </a:outerShdw>
                </a:effectLst>
              </a:rPr>
              <a:t>Prediction</a:t>
            </a:r>
          </a:p>
          <a:p>
            <a:pPr marL="285750" indent="-285750">
              <a:buFont typeface="Wingdings" panose="05000000000000000000" pitchFamily="2" charset="2"/>
              <a:buChar char="ü"/>
            </a:pPr>
            <a:endParaRPr lang="en-US" b="1"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smtClean="0">
                <a:effectLst>
                  <a:outerShdw blurRad="38100" dist="38100" dir="2700000" algn="tl">
                    <a:srgbClr val="000000">
                      <a:alpha val="43137"/>
                    </a:srgbClr>
                  </a:outerShdw>
                </a:effectLst>
              </a:rPr>
              <a:t>Two-Level </a:t>
            </a:r>
            <a:r>
              <a:rPr lang="en-US" b="1" dirty="0">
                <a:effectLst>
                  <a:outerShdw blurRad="38100" dist="38100" dir="2700000" algn="tl">
                    <a:srgbClr val="000000">
                      <a:alpha val="43137"/>
                    </a:srgbClr>
                  </a:outerShdw>
                </a:effectLst>
              </a:rPr>
              <a:t>Adaptive </a:t>
            </a:r>
            <a:r>
              <a:rPr lang="en-US" b="1" dirty="0" smtClean="0">
                <a:effectLst>
                  <a:outerShdw blurRad="38100" dist="38100" dir="2700000" algn="tl">
                    <a:srgbClr val="000000">
                      <a:alpha val="43137"/>
                    </a:srgbClr>
                  </a:outerShdw>
                </a:effectLst>
              </a:rPr>
              <a:t>Prediction</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Skewed branch </a:t>
            </a:r>
            <a:r>
              <a:rPr lang="en-US" b="1" dirty="0" smtClean="0">
                <a:effectLst>
                  <a:outerShdw blurRad="38100" dist="38100" dir="2700000" algn="tl">
                    <a:srgbClr val="000000">
                      <a:alpha val="43137"/>
                    </a:srgbClr>
                  </a:outerShdw>
                </a:effectLst>
              </a:rPr>
              <a:t>predictor</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err="1">
                <a:effectLst>
                  <a:outerShdw blurRad="38100" dist="38100" dir="2700000" algn="tl">
                    <a:srgbClr val="000000">
                      <a:alpha val="43137"/>
                    </a:srgbClr>
                  </a:outerShdw>
                </a:effectLst>
              </a:rPr>
              <a:t>Gshare</a:t>
            </a:r>
            <a:r>
              <a:rPr lang="en-US" b="1" dirty="0">
                <a:effectLst>
                  <a:outerShdw blurRad="38100" dist="38100" dir="2700000" algn="tl">
                    <a:srgbClr val="000000">
                      <a:alpha val="43137"/>
                    </a:srgbClr>
                  </a:outerShdw>
                </a:effectLst>
              </a:rPr>
              <a:t> branch predictor</a:t>
            </a:r>
          </a:p>
          <a:p>
            <a:endParaRPr lang="en-US" dirty="0"/>
          </a:p>
        </p:txBody>
      </p:sp>
    </p:spTree>
    <p:extLst>
      <p:ext uri="{BB962C8B-B14F-4D97-AF65-F5344CB8AC3E}">
        <p14:creationId xmlns:p14="http://schemas.microsoft.com/office/powerpoint/2010/main" val="973725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13</a:t>
            </a:fld>
            <a:endParaRPr lang="en-US" dirty="0"/>
          </a:p>
        </p:txBody>
      </p:sp>
      <p:sp>
        <p:nvSpPr>
          <p:cNvPr id="5" name="标题 1"/>
          <p:cNvSpPr>
            <a:spLocks noGrp="1"/>
          </p:cNvSpPr>
          <p:nvPr>
            <p:ph type="title"/>
          </p:nvPr>
        </p:nvSpPr>
        <p:spPr>
          <a:xfrm>
            <a:off x="444500" y="1397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Simulator Capabilities</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 name="TextBox 5"/>
          <p:cNvSpPr txBox="1"/>
          <p:nvPr/>
        </p:nvSpPr>
        <p:spPr>
          <a:xfrm>
            <a:off x="660400" y="1981200"/>
            <a:ext cx="7327900" cy="3200876"/>
          </a:xfrm>
          <a:prstGeom prst="rect">
            <a:avLst/>
          </a:prstGeom>
          <a:noFill/>
        </p:spPr>
        <p:txBody>
          <a:bodyPr wrap="square" rtlCol="0">
            <a:spAutoFit/>
          </a:bodyPr>
          <a:lstStyle/>
          <a:p>
            <a:pPr algn="ctr"/>
            <a:endParaRPr lang="en-US"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Bimodal Predictor</a:t>
            </a:r>
          </a:p>
          <a:p>
            <a:pPr marL="342900" indent="-342900" algn="ctr">
              <a:buFont typeface="Wingdings" panose="05000000000000000000" pitchFamily="2" charset="2"/>
              <a:buChar char="v"/>
            </a:pPr>
            <a:endParaRPr lang="en-GB" sz="24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G-share Predictor</a:t>
            </a:r>
          </a:p>
          <a:p>
            <a:pPr marL="342900" indent="-342900" algn="ctr">
              <a:buFont typeface="Wingdings" panose="05000000000000000000" pitchFamily="2" charset="2"/>
              <a:buChar char="v"/>
            </a:pPr>
            <a:endParaRPr lang="en-GB" sz="24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Hybrid Predictor</a:t>
            </a:r>
          </a:p>
          <a:p>
            <a:endParaRPr 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b="1" dirty="0"/>
          </a:p>
          <a:p>
            <a:pPr algn="just"/>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36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14</a:t>
            </a:fld>
            <a:endParaRPr lang="en-US" dirty="0"/>
          </a:p>
        </p:txBody>
      </p:sp>
      <p:sp>
        <p:nvSpPr>
          <p:cNvPr id="6" name="TextBox 5"/>
          <p:cNvSpPr txBox="1"/>
          <p:nvPr/>
        </p:nvSpPr>
        <p:spPr>
          <a:xfrm>
            <a:off x="1517650" y="2016284"/>
            <a:ext cx="6273800" cy="203132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 </a:t>
            </a: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Branch Prediction Schemes </a:t>
            </a:r>
          </a:p>
          <a:p>
            <a:pPr algn="ctr"/>
            <a:r>
              <a:rPr lang="en-US" sz="2200" dirty="0" smtClean="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 Per </a:t>
            </a:r>
            <a:r>
              <a:rPr lang="en-US" sz="2400" b="1" dirty="0">
                <a:latin typeface="Times New Roman" panose="02020603050405020304" pitchFamily="18" charset="0"/>
                <a:cs typeface="Times New Roman" panose="02020603050405020304" pitchFamily="18" charset="0"/>
              </a:rPr>
              <a:t>branch address </a:t>
            </a:r>
          </a:p>
          <a:p>
            <a:pPr algn="ctr"/>
            <a:r>
              <a:rPr lang="en-US" sz="2200" dirty="0">
                <a:latin typeface="Times New Roman" panose="02020603050405020304" pitchFamily="18" charset="0"/>
                <a:cs typeface="Times New Roman" panose="02020603050405020304" pitchFamily="18" charset="0"/>
              </a:rPr>
              <a:t> </a:t>
            </a:r>
          </a:p>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Global Branch Prediction Schemes </a:t>
            </a:r>
          </a:p>
          <a:p>
            <a:pPr algn="ctr"/>
            <a:r>
              <a:rPr lang="en-US" sz="2400" b="1" dirty="0">
                <a:latin typeface="Times New Roman" panose="02020603050405020304" pitchFamily="18" charset="0"/>
                <a:cs typeface="Times New Roman" panose="02020603050405020304" pitchFamily="18" charset="0"/>
              </a:rPr>
              <a:t>   - Combined all branch addresses </a:t>
            </a: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1148" y="464535"/>
            <a:ext cx="4572052"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Local &amp; Global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Tree>
    <p:extLst>
      <p:ext uri="{BB962C8B-B14F-4D97-AF65-F5344CB8AC3E}">
        <p14:creationId xmlns:p14="http://schemas.microsoft.com/office/powerpoint/2010/main" val="662875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46300" y="2305289"/>
            <a:ext cx="4851400" cy="861774"/>
          </a:xfrm>
          <a:prstGeom prst="rect">
            <a:avLst/>
          </a:prstGeom>
          <a:noFill/>
        </p:spPr>
        <p:txBody>
          <a:bodyPr wrap="square" rtlCol="0">
            <a:spAutoFit/>
          </a:bodyPr>
          <a:lstStyle/>
          <a:p>
            <a:pPr algn="ctr"/>
            <a:r>
              <a:rPr lang="en-GB" sz="32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G-share </a:t>
            </a:r>
            <a:r>
              <a:rPr lang="en-GB"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Predictor</a:t>
            </a:r>
          </a:p>
          <a:p>
            <a:pPr algn="ct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901" y="3167063"/>
            <a:ext cx="1742193" cy="130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428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16</a:t>
            </a:fld>
            <a:endParaRPr lang="en-US" dirty="0"/>
          </a:p>
        </p:txBody>
      </p:sp>
      <p:sp>
        <p:nvSpPr>
          <p:cNvPr id="6" name="TextBox 5"/>
          <p:cNvSpPr txBox="1"/>
          <p:nvPr/>
        </p:nvSpPr>
        <p:spPr>
          <a:xfrm>
            <a:off x="711148" y="464535"/>
            <a:ext cx="3852368"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532" y="1565878"/>
            <a:ext cx="8271968" cy="4708981"/>
          </a:xfrm>
          <a:prstGeom prst="rect">
            <a:avLst/>
          </a:prstGeom>
          <a:noFill/>
        </p:spPr>
        <p:txBody>
          <a:bodyPr wrap="square" rtlCol="0">
            <a:spAutoFit/>
          </a:bodyPr>
          <a:lstStyle/>
          <a:p>
            <a:pPr marL="342900" indent="-342900">
              <a:buFont typeface="Arial" panose="020B0604020202020204" pitchFamily="34" charset="0"/>
              <a:buChar char="•"/>
            </a:pPr>
            <a:r>
              <a:rPr lang="en-US" altLang="ko-KR" sz="2200" dirty="0" smtClean="0">
                <a:latin typeface="Times New Roman" panose="02020603050405020304" pitchFamily="18" charset="0"/>
                <a:cs typeface="Times New Roman" panose="02020603050405020304" pitchFamily="18" charset="0"/>
              </a:rPr>
              <a:t>G-share </a:t>
            </a:r>
            <a:r>
              <a:rPr lang="en-US" altLang="ko-KR" sz="2200" dirty="0">
                <a:latin typeface="Times New Roman" panose="02020603050405020304" pitchFamily="18" charset="0"/>
                <a:cs typeface="Times New Roman" panose="02020603050405020304" pitchFamily="18" charset="0"/>
              </a:rPr>
              <a:t>is a variation on the basic global prediction scheme. </a:t>
            </a:r>
            <a:endParaRPr lang="en-US" altLang="ko-KR" sz="2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Global prediction technique uses the combined </a:t>
            </a:r>
            <a:r>
              <a:rPr lang="en-US" sz="2200" dirty="0" smtClean="0">
                <a:latin typeface="Times New Roman" panose="02020603050405020304" pitchFamily="18" charset="0"/>
                <a:cs typeface="Times New Roman" panose="02020603050405020304" pitchFamily="18" charset="0"/>
              </a:rPr>
              <a:t>history </a:t>
            </a:r>
            <a:r>
              <a:rPr lang="en-US" sz="2200" dirty="0">
                <a:latin typeface="Times New Roman" panose="02020603050405020304" pitchFamily="18" charset="0"/>
                <a:cs typeface="Times New Roman" panose="02020603050405020304" pitchFamily="18" charset="0"/>
              </a:rPr>
              <a:t>of all recent branches in making a prediction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200" dirty="0" smtClean="0">
                <a:latin typeface="Times New Roman" panose="02020603050405020304" pitchFamily="18" charset="0"/>
                <a:cs typeface="Times New Roman" panose="02020603050405020304" pitchFamily="18" charset="0"/>
              </a:rPr>
              <a:t>G-share </a:t>
            </a:r>
            <a:r>
              <a:rPr lang="en-US" altLang="ko-KR" sz="2200" dirty="0">
                <a:latin typeface="Times New Roman" panose="02020603050405020304" pitchFamily="18" charset="0"/>
                <a:cs typeface="Times New Roman" panose="02020603050405020304" pitchFamily="18" charset="0"/>
              </a:rPr>
              <a:t>algorithm </a:t>
            </a:r>
            <a:r>
              <a:rPr lang="en-US" altLang="ko-KR" sz="2200" b="1" i="1" dirty="0">
                <a:latin typeface="Times New Roman" panose="02020603050405020304" pitchFamily="18" charset="0"/>
                <a:cs typeface="Times New Roman" panose="02020603050405020304" pitchFamily="18" charset="0"/>
              </a:rPr>
              <a:t>uses two levels of branch-history </a:t>
            </a:r>
            <a:r>
              <a:rPr lang="en-US" altLang="ko-KR" sz="2200" dirty="0">
                <a:latin typeface="Times New Roman" panose="02020603050405020304" pitchFamily="18" charset="0"/>
                <a:cs typeface="Times New Roman" panose="02020603050405020304" pitchFamily="18" charset="0"/>
              </a:rPr>
              <a:t>information to dynamically predict the direction of branches. </a:t>
            </a:r>
            <a:endParaRPr lang="en-GB" altLang="ko-KR" sz="2200" dirty="0">
              <a:latin typeface="Times New Roman" panose="02020603050405020304" pitchFamily="18" charset="0"/>
              <a:cs typeface="Times New Roman" panose="02020603050405020304" pitchFamily="18" charset="0"/>
            </a:endParaRPr>
          </a:p>
          <a:p>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G-share algorithm works by taking the lower bits of the </a:t>
            </a:r>
            <a:r>
              <a:rPr lang="en-US" altLang="ko-KR" sz="2200" b="1" i="1" dirty="0">
                <a:latin typeface="Times New Roman" panose="02020603050405020304" pitchFamily="18" charset="0"/>
                <a:cs typeface="Times New Roman" panose="02020603050405020304" pitchFamily="18" charset="0"/>
              </a:rPr>
              <a:t>branch target address </a:t>
            </a:r>
            <a:r>
              <a:rPr lang="en-US" altLang="ko-KR" sz="2200" dirty="0">
                <a:latin typeface="Times New Roman" panose="02020603050405020304" pitchFamily="18" charset="0"/>
                <a:cs typeface="Times New Roman" panose="02020603050405020304" pitchFamily="18" charset="0"/>
              </a:rPr>
              <a:t>and make them work with </a:t>
            </a:r>
            <a:r>
              <a:rPr lang="en-US" altLang="ko-KR" sz="2200" b="1" i="1" dirty="0">
                <a:latin typeface="Times New Roman" panose="02020603050405020304" pitchFamily="18" charset="0"/>
                <a:cs typeface="Times New Roman" panose="02020603050405020304" pitchFamily="18" charset="0"/>
              </a:rPr>
              <a:t>the history register </a:t>
            </a:r>
            <a:r>
              <a:rPr lang="en-US" altLang="ko-KR" sz="2200" dirty="0">
                <a:latin typeface="Times New Roman" panose="02020603050405020304" pitchFamily="18" charset="0"/>
                <a:cs typeface="Times New Roman" panose="02020603050405020304" pitchFamily="18" charset="0"/>
              </a:rPr>
              <a:t>to get the index that should be used with the prediction table. </a:t>
            </a:r>
          </a:p>
          <a:p>
            <a:pPr>
              <a:buFont typeface="Arial" panose="020B0604020202020204" pitchFamily="34" charset="0"/>
              <a:buChar char="•"/>
            </a:pPr>
            <a:endParaRPr lang="en-GB" altLang="ko-KR"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ko-KR"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64321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17</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414086"/>
            <a:ext cx="8343900" cy="3831818"/>
          </a:xfrm>
          <a:prstGeom prst="rect">
            <a:avLst/>
          </a:prstGeom>
          <a:noFill/>
        </p:spPr>
        <p:txBody>
          <a:bodyPr wrap="square" rtlCol="0">
            <a:spAutoFit/>
          </a:bodyPr>
          <a:lstStyle/>
          <a:p>
            <a:pPr algn="ctr"/>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G-share </a:t>
            </a:r>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branch predictor with parameters {m, n</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M= The </a:t>
            </a:r>
            <a:r>
              <a:rPr lang="en-US" sz="2200" b="1" dirty="0">
                <a:latin typeface="Times New Roman" panose="02020603050405020304" pitchFamily="18" charset="0"/>
                <a:cs typeface="Times New Roman" panose="02020603050405020304" pitchFamily="18" charset="0"/>
              </a:rPr>
              <a:t>number of low-order PC bits used to form the prediction table index</a:t>
            </a:r>
            <a:r>
              <a:rPr lang="en-US" sz="2200" b="1" dirty="0" smtClean="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Note: </a:t>
            </a:r>
            <a:r>
              <a:rPr lang="en-US" sz="2200" i="1" dirty="0">
                <a:latin typeface="Times New Roman" panose="02020603050405020304" pitchFamily="18" charset="0"/>
                <a:cs typeface="Times New Roman" panose="02020603050405020304" pitchFamily="18" charset="0"/>
              </a:rPr>
              <a:t>D</a:t>
            </a:r>
            <a:r>
              <a:rPr lang="en-US" sz="2200" i="1" dirty="0" smtClean="0">
                <a:latin typeface="Times New Roman" panose="02020603050405020304" pitchFamily="18" charset="0"/>
                <a:cs typeface="Times New Roman" panose="02020603050405020304" pitchFamily="18" charset="0"/>
              </a:rPr>
              <a:t>iscard </a:t>
            </a:r>
            <a:r>
              <a:rPr lang="en-US" sz="2200" i="1" dirty="0">
                <a:latin typeface="Times New Roman" panose="02020603050405020304" pitchFamily="18" charset="0"/>
                <a:cs typeface="Times New Roman" panose="02020603050405020304" pitchFamily="18" charset="0"/>
              </a:rPr>
              <a:t>the lowest two bits of the PC, since these are always </a:t>
            </a:r>
            <a:r>
              <a:rPr lang="en-US" sz="2200" i="1" dirty="0" smtClean="0">
                <a:latin typeface="Times New Roman" panose="02020603050405020304" pitchFamily="18" charset="0"/>
                <a:cs typeface="Times New Roman" panose="02020603050405020304" pitchFamily="18" charset="0"/>
              </a:rPr>
              <a:t>zero</a:t>
            </a:r>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N= is </a:t>
            </a:r>
            <a:r>
              <a:rPr lang="en-US" sz="2200" b="1" dirty="0">
                <a:latin typeface="Times New Roman" panose="02020603050405020304" pitchFamily="18" charset="0"/>
                <a:cs typeface="Times New Roman" panose="02020603050405020304" pitchFamily="18" charset="0"/>
              </a:rPr>
              <a:t>the number of bits in the global branch history register. </a:t>
            </a:r>
            <a:r>
              <a:rPr lang="en-US" sz="2200" b="1" dirty="0" smtClean="0">
                <a:latin typeface="Times New Roman" panose="02020603050405020304" pitchFamily="18" charset="0"/>
                <a:cs typeface="Times New Roman" panose="02020603050405020304" pitchFamily="18" charset="0"/>
              </a:rPr>
              <a:t>n </a:t>
            </a:r>
            <a:r>
              <a:rPr lang="en-US" sz="2200" b="1" dirty="0">
                <a:latin typeface="Times New Roman" panose="02020603050405020304" pitchFamily="18" charset="0"/>
                <a:cs typeface="Times New Roman" panose="02020603050405020304" pitchFamily="18" charset="0"/>
              </a:rPr>
              <a:t>≤ m</a:t>
            </a:r>
            <a:r>
              <a:rPr lang="en-US" sz="2200" b="1" dirty="0" smtClean="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Note: </a:t>
            </a:r>
            <a:r>
              <a:rPr lang="en-US" sz="2200" i="1" dirty="0">
                <a:latin typeface="Times New Roman" panose="02020603050405020304" pitchFamily="18" charset="0"/>
                <a:cs typeface="Times New Roman" panose="02020603050405020304" pitchFamily="18" charset="0"/>
              </a:rPr>
              <a:t>n may equal zero, in which case we have the simple bimodal branch predictor.</a:t>
            </a:r>
          </a:p>
        </p:txBody>
      </p:sp>
      <p:sp>
        <p:nvSpPr>
          <p:cNvPr id="7" name="TextBox 6"/>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spTree>
    <p:extLst>
      <p:ext uri="{BB962C8B-B14F-4D97-AF65-F5344CB8AC3E}">
        <p14:creationId xmlns:p14="http://schemas.microsoft.com/office/powerpoint/2010/main" val="697775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1140620"/>
            <a:ext cx="7670800" cy="504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a:xfrm>
            <a:off x="3352800" y="3467102"/>
            <a:ext cx="2032000" cy="55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9"/>
          <p:cNvCxnSpPr/>
          <p:nvPr/>
        </p:nvCxnSpPr>
        <p:spPr>
          <a:xfrm>
            <a:off x="3266148" y="5471532"/>
            <a:ext cx="454952" cy="2995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496" y="4323206"/>
            <a:ext cx="2006600" cy="523220"/>
          </a:xfrm>
          <a:prstGeom prst="rect">
            <a:avLst/>
          </a:prstGeom>
          <a:noFill/>
        </p:spPr>
        <p:txBody>
          <a:bodyPr wrap="square" rtlCol="0">
            <a:spAutoFit/>
          </a:bodyPr>
          <a:lstStyle/>
          <a:p>
            <a:r>
              <a:rPr lang="en-US" altLang="ko-KR" sz="1400" b="1" dirty="0" smtClean="0">
                <a:solidFill>
                  <a:srgbClr val="FF0000"/>
                </a:solidFill>
                <a:latin typeface="Times New Roman" panose="02020603050405020304" pitchFamily="18" charset="0"/>
                <a:cs typeface="Times New Roman" panose="02020603050405020304" pitchFamily="18" charset="0"/>
              </a:rPr>
              <a:t>Shift register</a:t>
            </a:r>
            <a:r>
              <a:rPr lang="en-US" sz="1400" b="1" dirty="0" smtClean="0">
                <a:solidFill>
                  <a:srgbClr val="FF0000"/>
                </a:solidFill>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,1- taken/ 0-untaken</a:t>
            </a:r>
            <a:endParaRPr lang="en-US" sz="1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2541124" y="5809047"/>
            <a:ext cx="3200400" cy="80021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number of low-order PC bits used to form the prediction table index.</a:t>
            </a:r>
          </a:p>
          <a:p>
            <a:endParaRPr lang="en-US" dirty="0"/>
          </a:p>
        </p:txBody>
      </p:sp>
      <p:cxnSp>
        <p:nvCxnSpPr>
          <p:cNvPr id="25" name="直接箭头连接符 24"/>
          <p:cNvCxnSpPr/>
          <p:nvPr/>
        </p:nvCxnSpPr>
        <p:spPr>
          <a:xfrm flipH="1" flipV="1">
            <a:off x="2138096" y="3139128"/>
            <a:ext cx="453828" cy="327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2006" y="2615908"/>
            <a:ext cx="3048000"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t>
            </a:r>
            <a:r>
              <a:rPr lang="en-US" sz="1400" dirty="0" smtClean="0">
                <a:latin typeface="Times New Roman" panose="02020603050405020304" pitchFamily="18" charset="0"/>
                <a:cs typeface="Times New Roman" panose="02020603050405020304" pitchFamily="18" charset="0"/>
              </a:rPr>
              <a:t>he </a:t>
            </a:r>
            <a:r>
              <a:rPr lang="en-US" sz="1400" dirty="0">
                <a:latin typeface="Times New Roman" panose="02020603050405020304" pitchFamily="18" charset="0"/>
                <a:cs typeface="Times New Roman" panose="02020603050405020304" pitchFamily="18" charset="0"/>
              </a:rPr>
              <a:t>number of bits in the global branch history register</a:t>
            </a:r>
          </a:p>
        </p:txBody>
      </p:sp>
    </p:spTree>
    <p:extLst>
      <p:ext uri="{BB962C8B-B14F-4D97-AF65-F5344CB8AC3E}">
        <p14:creationId xmlns:p14="http://schemas.microsoft.com/office/powerpoint/2010/main" val="560852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19</a:t>
            </a:fld>
            <a:endParaRPr lang="en-US" dirty="0"/>
          </a:p>
        </p:txBody>
      </p:sp>
      <p:sp>
        <p:nvSpPr>
          <p:cNvPr id="5" name="TextBox 4"/>
          <p:cNvSpPr txBox="1"/>
          <p:nvPr/>
        </p:nvSpPr>
        <p:spPr>
          <a:xfrm>
            <a:off x="325932" y="935643"/>
            <a:ext cx="8678368" cy="5709255"/>
          </a:xfrm>
          <a:prstGeom prst="rect">
            <a:avLst/>
          </a:prstGeom>
          <a:noFill/>
        </p:spPr>
        <p:txBody>
          <a:bodyPr wrap="square" rtlCol="0">
            <a:spAutoFit/>
          </a:bodyPr>
          <a:lstStyle/>
          <a:p>
            <a:pPr algn="ctr"/>
            <a:r>
              <a:rPr lang="en-GB" altLang="ko-KR" sz="2200" b="1" dirty="0" smtClean="0">
                <a:latin typeface="Times New Roman" panose="02020603050405020304" pitchFamily="18" charset="0"/>
                <a:cs typeface="Times New Roman" panose="02020603050405020304" pitchFamily="18" charset="0"/>
              </a:rPr>
              <a:t> Two </a:t>
            </a:r>
            <a:r>
              <a:rPr lang="en-GB" altLang="ko-KR" sz="2200" b="1" dirty="0">
                <a:latin typeface="Times New Roman" panose="02020603050405020304" pitchFamily="18" charset="0"/>
                <a:cs typeface="Times New Roman" panose="02020603050405020304" pitchFamily="18" charset="0"/>
              </a:rPr>
              <a:t>levels </a:t>
            </a:r>
            <a:r>
              <a:rPr lang="en-GB" altLang="ko-KR" sz="2200" b="1" dirty="0" smtClean="0">
                <a:latin typeface="Times New Roman" panose="02020603050405020304" pitchFamily="18" charset="0"/>
                <a:cs typeface="Times New Roman" panose="02020603050405020304" pitchFamily="18" charset="0"/>
              </a:rPr>
              <a:t>registers</a:t>
            </a:r>
          </a:p>
          <a:p>
            <a:pPr algn="ctr"/>
            <a:endParaRPr lang="en-GB" altLang="ko-KR" sz="2200" b="1" dirty="0" smtClean="0">
              <a:latin typeface="Times New Roman" panose="02020603050405020304" pitchFamily="18" charset="0"/>
              <a:cs typeface="Times New Roman" panose="02020603050405020304" pitchFamily="18" charset="0"/>
            </a:endParaRPr>
          </a:p>
          <a:p>
            <a:pPr algn="ctr"/>
            <a:r>
              <a:rPr lang="en-GB"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t>
            </a:r>
            <a:r>
              <a:rPr lang="en-GB" altLang="ko-K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a:t>
            </a:r>
            <a:endParaRPr lang="en-US"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The </a:t>
            </a:r>
            <a:r>
              <a:rPr lang="en-US" altLang="ko-KR" sz="2150" dirty="0">
                <a:latin typeface="Times New Roman" panose="02020603050405020304" pitchFamily="18" charset="0"/>
                <a:cs typeface="Times New Roman" panose="02020603050405020304" pitchFamily="18" charset="0"/>
              </a:rPr>
              <a:t>first level registers the history of the last k branches faced. This level is implemented by providing a global branch history register. </a:t>
            </a:r>
          </a:p>
          <a:p>
            <a:pPr marL="342900" indent="-342900">
              <a:buFont typeface="Arial" panose="020B0604020202020204" pitchFamily="34" charset="0"/>
              <a:buChar char="•"/>
            </a:pPr>
            <a:endParaRPr lang="en-US" altLang="ko-KR" sz="215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A </a:t>
            </a:r>
            <a:r>
              <a:rPr lang="en-US" altLang="ko-KR" sz="2150" dirty="0">
                <a:latin typeface="Times New Roman" panose="02020603050405020304" pitchFamily="18" charset="0"/>
                <a:cs typeface="Times New Roman" panose="02020603050405020304" pitchFamily="18" charset="0"/>
              </a:rPr>
              <a:t>shift register that enters a 1 for every taken branch and a 0 for every untaken branch. </a:t>
            </a:r>
          </a:p>
          <a:p>
            <a:pPr algn="ctr"/>
            <a:endParaRPr lang="en-GB" altLang="ko-KR" sz="2200" b="1" dirty="0">
              <a:solidFill>
                <a:srgbClr val="FF0000"/>
              </a:solidFill>
              <a:latin typeface="Times New Roman" panose="02020603050405020304" pitchFamily="18" charset="0"/>
              <a:cs typeface="Times New Roman" panose="02020603050405020304" pitchFamily="18" charset="0"/>
            </a:endParaRPr>
          </a:p>
          <a:p>
            <a:pPr algn="ctr"/>
            <a:r>
              <a:rPr lang="en-GB"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Second Level</a:t>
            </a:r>
          </a:p>
          <a:p>
            <a:pPr algn="ctr"/>
            <a:endParaRPr lang="en-GB" altLang="ko-KR" sz="215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The </a:t>
            </a:r>
            <a:r>
              <a:rPr lang="en-US" altLang="ko-KR" sz="2150" dirty="0">
                <a:latin typeface="Times New Roman" panose="02020603050405020304" pitchFamily="18" charset="0"/>
                <a:cs typeface="Times New Roman" panose="02020603050405020304" pitchFamily="18" charset="0"/>
              </a:rPr>
              <a:t>second level of branch history information registers </a:t>
            </a:r>
            <a:r>
              <a:rPr lang="en-US" altLang="ko-KR" sz="2150" b="1" i="1" dirty="0">
                <a:latin typeface="Times New Roman" panose="02020603050405020304" pitchFamily="18" charset="0"/>
                <a:cs typeface="Times New Roman" panose="02020603050405020304" pitchFamily="18" charset="0"/>
              </a:rPr>
              <a:t>the </a:t>
            </a:r>
            <a:r>
              <a:rPr lang="en-US" altLang="ko-KR" sz="2150" b="1" i="1" dirty="0" smtClean="0">
                <a:latin typeface="Times New Roman" panose="02020603050405020304" pitchFamily="18" charset="0"/>
                <a:cs typeface="Times New Roman" panose="02020603050405020304" pitchFamily="18" charset="0"/>
              </a:rPr>
              <a:t>branching of </a:t>
            </a:r>
            <a:r>
              <a:rPr lang="en-US" altLang="ko-KR" sz="2150" b="1" i="1" dirty="0">
                <a:latin typeface="Times New Roman" panose="02020603050405020304" pitchFamily="18" charset="0"/>
                <a:cs typeface="Times New Roman" panose="02020603050405020304" pitchFamily="18" charset="0"/>
              </a:rPr>
              <a:t>the last occurrences of the specific pattern </a:t>
            </a:r>
            <a:r>
              <a:rPr lang="en-US" altLang="ko-KR" sz="2150" dirty="0">
                <a:latin typeface="Times New Roman" panose="02020603050405020304" pitchFamily="18" charset="0"/>
                <a:cs typeface="Times New Roman" panose="02020603050405020304" pitchFamily="18" charset="0"/>
              </a:rPr>
              <a:t>of the k branches. </a:t>
            </a:r>
          </a:p>
          <a:p>
            <a:pPr marL="342900" indent="-342900">
              <a:buFont typeface="Arial" panose="020B0604020202020204" pitchFamily="34" charset="0"/>
              <a:buChar char="•"/>
            </a:pPr>
            <a:endParaRPr lang="en-US" altLang="ko-KR" sz="215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a:latin typeface="Times New Roman" panose="02020603050405020304" pitchFamily="18" charset="0"/>
                <a:cs typeface="Times New Roman" panose="02020603050405020304" pitchFamily="18" charset="0"/>
              </a:rPr>
              <a:t>This information is kept in the branch prediction table. </a:t>
            </a:r>
          </a:p>
          <a:p>
            <a:endParaRPr lang="en-US" dirty="0"/>
          </a:p>
        </p:txBody>
      </p:sp>
      <p:sp>
        <p:nvSpPr>
          <p:cNvPr id="6" name="TextBox 5"/>
          <p:cNvSpPr txBox="1"/>
          <p:nvPr/>
        </p:nvSpPr>
        <p:spPr>
          <a:xfrm>
            <a:off x="618032" y="442913"/>
            <a:ext cx="3852368"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38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924182"/>
            <a:ext cx="3059112" cy="230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88" y="3889375"/>
            <a:ext cx="3059112" cy="2154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674" y="924182"/>
            <a:ext cx="2965452" cy="230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5105400" y="4571127"/>
            <a:ext cx="3302000" cy="1473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rgbClr val="FF0000"/>
                </a:solidFill>
                <a:effectLst>
                  <a:outerShdw blurRad="38100" dist="38100" dir="2700000" algn="tl">
                    <a:srgbClr val="000000">
                      <a:alpha val="43137"/>
                    </a:srgbClr>
                  </a:outerShdw>
                </a:effectLst>
                <a:latin typeface="Bradley Hand ITC" panose="03070402050302030203" pitchFamily="66" charset="0"/>
              </a:rPr>
              <a:t>Are these manufactory procedures familiar to you?</a:t>
            </a:r>
            <a:endParaRPr lang="en-US" sz="2000" b="1" dirty="0">
              <a:solidFill>
                <a:srgbClr val="FF0000"/>
              </a:solidFill>
              <a:effectLst>
                <a:outerShdw blurRad="38100" dist="38100" dir="2700000" algn="tl">
                  <a:srgbClr val="000000">
                    <a:alpha val="43137"/>
                  </a:srgbClr>
                </a:outerShdw>
              </a:effectLst>
              <a:latin typeface="Bradley Hand ITC" panose="03070402050302030203" pitchFamily="66" charset="0"/>
            </a:endParaRP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481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그룹 6"/>
          <p:cNvGrpSpPr/>
          <p:nvPr/>
        </p:nvGrpSpPr>
        <p:grpSpPr>
          <a:xfrm>
            <a:off x="722920" y="1621838"/>
            <a:ext cx="7845360" cy="4715462"/>
            <a:chOff x="461688" y="1282700"/>
            <a:chExt cx="9870686" cy="5286373"/>
          </a:xfrm>
          <a:noFill/>
        </p:grpSpPr>
        <p:pic>
          <p:nvPicPr>
            <p:cNvPr id="23" name="Picture 4" descr="g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82700"/>
              <a:ext cx="6762750" cy="4981575"/>
            </a:xfrm>
            <a:prstGeom prst="rect">
              <a:avLst/>
            </a:prstGeom>
            <a:grpFill/>
            <a:extLst/>
          </p:spPr>
        </p:pic>
        <p:sp>
          <p:nvSpPr>
            <p:cNvPr id="24" name="Text Box 5"/>
            <p:cNvSpPr txBox="1">
              <a:spLocks noChangeArrowheads="1"/>
            </p:cNvSpPr>
            <p:nvPr/>
          </p:nvSpPr>
          <p:spPr bwMode="auto">
            <a:xfrm>
              <a:off x="461688" y="1682580"/>
              <a:ext cx="1009650" cy="30480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dirty="0">
                  <a:ea typeface="굴림" panose="020B0600000101010101" pitchFamily="50" charset="-127"/>
                </a:rPr>
                <a:t>First Level</a:t>
              </a:r>
              <a:endParaRPr lang="en-US" altLang="ko-KR" dirty="0">
                <a:ea typeface="굴림" panose="020B0600000101010101" pitchFamily="50" charset="-127"/>
              </a:endParaRPr>
            </a:p>
          </p:txBody>
        </p:sp>
        <p:sp>
          <p:nvSpPr>
            <p:cNvPr id="25" name="Text Box 6"/>
            <p:cNvSpPr txBox="1">
              <a:spLocks noChangeArrowheads="1"/>
            </p:cNvSpPr>
            <p:nvPr/>
          </p:nvSpPr>
          <p:spPr bwMode="auto">
            <a:xfrm>
              <a:off x="685800" y="4619909"/>
              <a:ext cx="1783558" cy="36153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400" dirty="0">
                  <a:ea typeface="굴림" panose="020B0600000101010101" pitchFamily="50" charset="-127"/>
                </a:rPr>
                <a:t>Second Level</a:t>
              </a:r>
              <a:endParaRPr lang="en-US" altLang="ko-KR" dirty="0">
                <a:ea typeface="굴림" panose="020B0600000101010101" pitchFamily="50" charset="-127"/>
              </a:endParaRPr>
            </a:p>
          </p:txBody>
        </p:sp>
        <p:sp>
          <p:nvSpPr>
            <p:cNvPr id="26" name="Text Box 8"/>
            <p:cNvSpPr txBox="1">
              <a:spLocks noChangeArrowheads="1"/>
            </p:cNvSpPr>
            <p:nvPr/>
          </p:nvSpPr>
          <p:spPr bwMode="auto">
            <a:xfrm>
              <a:off x="685800" y="2084388"/>
              <a:ext cx="857250" cy="44291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BHR</a:t>
              </a:r>
            </a:p>
          </p:txBody>
        </p:sp>
        <p:sp>
          <p:nvSpPr>
            <p:cNvPr id="27" name="Text Box 9"/>
            <p:cNvSpPr txBox="1">
              <a:spLocks noChangeArrowheads="1"/>
            </p:cNvSpPr>
            <p:nvPr/>
          </p:nvSpPr>
          <p:spPr bwMode="auto">
            <a:xfrm>
              <a:off x="990599" y="5030789"/>
              <a:ext cx="1478759" cy="43384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One PHT</a:t>
              </a:r>
            </a:p>
          </p:txBody>
        </p:sp>
        <p:sp>
          <p:nvSpPr>
            <p:cNvPr id="28" name="Text Box 11"/>
            <p:cNvSpPr txBox="1">
              <a:spLocks noChangeArrowheads="1"/>
            </p:cNvSpPr>
            <p:nvPr/>
          </p:nvSpPr>
          <p:spPr bwMode="auto">
            <a:xfrm>
              <a:off x="6121398" y="3993456"/>
              <a:ext cx="4210976" cy="444264"/>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Index Into Second Level</a:t>
              </a:r>
            </a:p>
          </p:txBody>
        </p:sp>
        <p:sp>
          <p:nvSpPr>
            <p:cNvPr id="29" name="Text Box 12"/>
            <p:cNvSpPr txBox="1">
              <a:spLocks noChangeArrowheads="1"/>
            </p:cNvSpPr>
            <p:nvPr/>
          </p:nvSpPr>
          <p:spPr bwMode="auto">
            <a:xfrm>
              <a:off x="5775325" y="2779713"/>
              <a:ext cx="4557049" cy="43384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dirty="0">
                  <a:ea typeface="굴림" panose="020B0600000101010101" pitchFamily="50" charset="-127"/>
                </a:rPr>
                <a:t>k low bits of branch address</a:t>
              </a:r>
            </a:p>
          </p:txBody>
        </p:sp>
        <p:sp>
          <p:nvSpPr>
            <p:cNvPr id="30" name="Text Box 13"/>
            <p:cNvSpPr txBox="1">
              <a:spLocks noChangeArrowheads="1"/>
            </p:cNvSpPr>
            <p:nvPr/>
          </p:nvSpPr>
          <p:spPr bwMode="auto">
            <a:xfrm>
              <a:off x="3184525" y="2322513"/>
              <a:ext cx="644525" cy="274637"/>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ea typeface="굴림" panose="020B0600000101010101" pitchFamily="50" charset="-127"/>
                </a:rPr>
                <a:t>(k bits)</a:t>
              </a:r>
            </a:p>
          </p:txBody>
        </p:sp>
        <p:sp>
          <p:nvSpPr>
            <p:cNvPr id="31" name="Text Box 15"/>
            <p:cNvSpPr txBox="1">
              <a:spLocks noChangeArrowheads="1"/>
            </p:cNvSpPr>
            <p:nvPr/>
          </p:nvSpPr>
          <p:spPr bwMode="auto">
            <a:xfrm>
              <a:off x="775494" y="6264273"/>
              <a:ext cx="4818062" cy="30480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dirty="0">
                  <a:ea typeface="굴림" panose="020B0600000101010101" pitchFamily="50" charset="-127"/>
                </a:rPr>
                <a:t>One Pattern History Table (PHT) with 2</a:t>
              </a:r>
              <a:r>
                <a:rPr lang="en-US" altLang="ko-KR" sz="1400" baseline="30000" dirty="0">
                  <a:ea typeface="굴림" panose="020B0600000101010101" pitchFamily="50" charset="-127"/>
                </a:rPr>
                <a:t>k</a:t>
              </a:r>
              <a:r>
                <a:rPr lang="en-US" altLang="ko-KR" sz="1400" dirty="0">
                  <a:ea typeface="굴림" panose="020B0600000101010101" pitchFamily="50" charset="-127"/>
                </a:rPr>
                <a:t> entries (predictors)</a:t>
              </a:r>
            </a:p>
          </p:txBody>
        </p:sp>
        <p:sp>
          <p:nvSpPr>
            <p:cNvPr id="32" name="Text Box 16"/>
            <p:cNvSpPr txBox="1">
              <a:spLocks noChangeArrowheads="1"/>
            </p:cNvSpPr>
            <p:nvPr/>
          </p:nvSpPr>
          <p:spPr bwMode="auto">
            <a:xfrm>
              <a:off x="893762" y="4114800"/>
              <a:ext cx="4353013" cy="36153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400" dirty="0">
                  <a:ea typeface="굴림" panose="020B0600000101010101" pitchFamily="50" charset="-127"/>
                </a:rPr>
                <a:t>2-bit saturating counters (predictors)</a:t>
              </a:r>
            </a:p>
          </p:txBody>
        </p:sp>
        <p:sp>
          <p:nvSpPr>
            <p:cNvPr id="33" name="Line 17"/>
            <p:cNvSpPr>
              <a:spLocks noChangeShapeType="1"/>
            </p:cNvSpPr>
            <p:nvPr/>
          </p:nvSpPr>
          <p:spPr bwMode="auto">
            <a:xfrm>
              <a:off x="2362200" y="4419600"/>
              <a:ext cx="533400" cy="609600"/>
            </a:xfrm>
            <a:prstGeom prst="line">
              <a:avLst/>
            </a:prstGeom>
            <a:grpFill/>
            <a:ln w="12700">
              <a:solidFill>
                <a:schemeClr val="tx1"/>
              </a:solidFill>
              <a:round/>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4" name="Line 18"/>
            <p:cNvSpPr>
              <a:spLocks noChangeShapeType="1"/>
            </p:cNvSpPr>
            <p:nvPr/>
          </p:nvSpPr>
          <p:spPr bwMode="auto">
            <a:xfrm flipH="1">
              <a:off x="5715000" y="4114800"/>
              <a:ext cx="457200" cy="152400"/>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5" name="Text Box 19"/>
            <p:cNvSpPr txBox="1">
              <a:spLocks noChangeArrowheads="1"/>
            </p:cNvSpPr>
            <p:nvPr/>
          </p:nvSpPr>
          <p:spPr bwMode="auto">
            <a:xfrm>
              <a:off x="5943600" y="3429000"/>
              <a:ext cx="749300" cy="39687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ea typeface="굴림" panose="020B0600000101010101" pitchFamily="50" charset="-127"/>
                </a:rPr>
                <a:t>XOR</a:t>
              </a:r>
              <a:endParaRPr lang="en-US" altLang="ko-KR" b="0">
                <a:ea typeface="굴림" panose="020B0600000101010101" pitchFamily="50" charset="-127"/>
              </a:endParaRPr>
            </a:p>
          </p:txBody>
        </p:sp>
        <p:sp>
          <p:nvSpPr>
            <p:cNvPr id="36" name="Text Box 20"/>
            <p:cNvSpPr txBox="1">
              <a:spLocks noChangeArrowheads="1"/>
            </p:cNvSpPr>
            <p:nvPr/>
          </p:nvSpPr>
          <p:spPr bwMode="auto">
            <a:xfrm>
              <a:off x="6689725" y="3465513"/>
              <a:ext cx="1119188" cy="274637"/>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dirty="0">
                  <a:ea typeface="굴림" panose="020B0600000101010101" pitchFamily="50" charset="-127"/>
                </a:rPr>
                <a:t>(bitwise XOR)</a:t>
              </a:r>
            </a:p>
          </p:txBody>
        </p:sp>
        <p:sp>
          <p:nvSpPr>
            <p:cNvPr id="37" name="Text Box 21"/>
            <p:cNvSpPr txBox="1">
              <a:spLocks noChangeArrowheads="1"/>
            </p:cNvSpPr>
            <p:nvPr/>
          </p:nvSpPr>
          <p:spPr bwMode="auto">
            <a:xfrm>
              <a:off x="7086600" y="1752600"/>
              <a:ext cx="2323121" cy="54230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2400" dirty="0">
                  <a:ea typeface="굴림" panose="020B0600000101010101" pitchFamily="50" charset="-127"/>
                </a:rPr>
                <a:t>Here a = k</a:t>
              </a:r>
            </a:p>
          </p:txBody>
        </p:sp>
      </p:grpSp>
      <p:sp>
        <p:nvSpPr>
          <p:cNvPr id="38" name="TextBox 37"/>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sp>
        <p:nvSpPr>
          <p:cNvPr id="21" name="TextBox 20"/>
          <p:cNvSpPr txBox="1"/>
          <p:nvPr/>
        </p:nvSpPr>
        <p:spPr>
          <a:xfrm>
            <a:off x="6831642" y="4982802"/>
            <a:ext cx="2006600" cy="738664"/>
          </a:xfrm>
          <a:prstGeom prst="rect">
            <a:avLst/>
          </a:prstGeom>
          <a:noFill/>
        </p:spPr>
        <p:txBody>
          <a:bodyPr wrap="square" rtlCol="0">
            <a:spAutoFit/>
          </a:bodyPr>
          <a:lstStyle/>
          <a:p>
            <a:r>
              <a:rPr lang="en-US" altLang="ko-KR" sz="1400" b="1" dirty="0" smtClean="0">
                <a:solidFill>
                  <a:srgbClr val="FF0000"/>
                </a:solidFill>
                <a:latin typeface="Times New Roman" panose="02020603050405020304" pitchFamily="18" charset="0"/>
                <a:cs typeface="Times New Roman" panose="02020603050405020304" pitchFamily="18" charset="0"/>
              </a:rPr>
              <a:t>Global branch </a:t>
            </a:r>
            <a:r>
              <a:rPr lang="en-US" altLang="ko-KR" sz="1400" b="1" dirty="0">
                <a:solidFill>
                  <a:srgbClr val="FF0000"/>
                </a:solidFill>
                <a:latin typeface="Times New Roman" panose="02020603050405020304" pitchFamily="18" charset="0"/>
                <a:cs typeface="Times New Roman" panose="02020603050405020304" pitchFamily="18" charset="0"/>
              </a:rPr>
              <a:t>history </a:t>
            </a:r>
            <a:r>
              <a:rPr lang="en-US" altLang="ko-KR" sz="1400" b="1" dirty="0" smtClean="0">
                <a:solidFill>
                  <a:srgbClr val="FF0000"/>
                </a:solidFill>
                <a:latin typeface="Times New Roman" panose="02020603050405020304" pitchFamily="18" charset="0"/>
                <a:cs typeface="Times New Roman" panose="02020603050405020304" pitchFamily="18" charset="0"/>
              </a:rPr>
              <a:t>register</a:t>
            </a:r>
            <a:r>
              <a:rPr lang="en-US" sz="1400" dirty="0" smtClean="0">
                <a:latin typeface="Times New Roman" panose="02020603050405020304" pitchFamily="18" charset="0"/>
                <a:cs typeface="Times New Roman" panose="02020603050405020304" pitchFamily="18" charset="0"/>
              </a:rPr>
              <a:t>, XOR </a:t>
            </a:r>
            <a:r>
              <a:rPr lang="en-US" sz="1400" dirty="0">
                <a:latin typeface="Times New Roman" panose="02020603050405020304" pitchFamily="18" charset="0"/>
                <a:cs typeface="Times New Roman" panose="02020603050405020304" pitchFamily="18" charset="0"/>
              </a:rPr>
              <a:t>with the upper PC </a:t>
            </a:r>
            <a:r>
              <a:rPr lang="en-US" sz="1400" dirty="0" smtClean="0">
                <a:latin typeface="Times New Roman" panose="02020603050405020304" pitchFamily="18" charset="0"/>
                <a:cs typeface="Times New Roman" panose="02020603050405020304" pitchFamily="18" charset="0"/>
              </a:rPr>
              <a:t>bits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2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6300" y="2305289"/>
            <a:ext cx="4851400" cy="861774"/>
          </a:xfrm>
          <a:prstGeom prst="rect">
            <a:avLst/>
          </a:prstGeom>
          <a:noFill/>
        </p:spPr>
        <p:txBody>
          <a:bodyPr wrap="square" rtlCol="0">
            <a:spAutoFit/>
          </a:bodyPr>
          <a:lstStyle/>
          <a:p>
            <a:pPr algn="ctr"/>
            <a:r>
              <a:rPr lang="en-GB" sz="32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Bimodal Predictor</a:t>
            </a:r>
            <a:endParaRPr lang="en-GB"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algn="ct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3662" y="3131591"/>
            <a:ext cx="1616676"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5898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8000" y="442913"/>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3" name="TextBox 2"/>
          <p:cNvSpPr txBox="1"/>
          <p:nvPr/>
        </p:nvSpPr>
        <p:spPr>
          <a:xfrm>
            <a:off x="508000" y="1511300"/>
            <a:ext cx="8369300" cy="424731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bimodal prediction </a:t>
            </a:r>
            <a:r>
              <a:rPr lang="en-US" sz="2200" dirty="0" smtClean="0">
                <a:latin typeface="Times New Roman" panose="02020603050405020304" pitchFamily="18" charset="0"/>
                <a:cs typeface="Times New Roman" panose="02020603050405020304" pitchFamily="18" charset="0"/>
              </a:rPr>
              <a:t>usually serve as </a:t>
            </a:r>
            <a:r>
              <a:rPr lang="en-US" sz="2200" dirty="0">
                <a:latin typeface="Times New Roman" panose="02020603050405020304" pitchFamily="18" charset="0"/>
                <a:cs typeface="Times New Roman" panose="02020603050405020304" pitchFamily="18" charset="0"/>
              </a:rPr>
              <a:t>the local </a:t>
            </a:r>
            <a:r>
              <a:rPr lang="en-US" sz="2200" dirty="0" smtClean="0">
                <a:latin typeface="Times New Roman" panose="02020603050405020304" pitchFamily="18" charset="0"/>
                <a:cs typeface="Times New Roman" panose="02020603050405020304" pitchFamily="18" charset="0"/>
              </a:rPr>
              <a:t>predictor.</a:t>
            </a:r>
          </a:p>
          <a:p>
            <a:pPr marL="342900" indent="-34290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It is a state machine with four states:</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Strongly not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Weakly not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Weakly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Strongly </a:t>
            </a:r>
            <a:r>
              <a:rPr lang="en-US" b="1" dirty="0" smtClean="0">
                <a:latin typeface="Times New Roman" panose="02020603050405020304" pitchFamily="18" charset="0"/>
                <a:cs typeface="Times New Roman" panose="02020603050405020304" pitchFamily="18" charset="0"/>
              </a:rPr>
              <a:t>taken</a:t>
            </a: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bimodal scheme requires the use of a prediction buffer indexed by the program counter value. </a:t>
            </a:r>
          </a:p>
          <a:p>
            <a:pPr marL="342900" indent="-34290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Makes </a:t>
            </a:r>
            <a:r>
              <a:rPr lang="en-US" sz="2200" dirty="0">
                <a:latin typeface="Times New Roman" panose="02020603050405020304" pitchFamily="18" charset="0"/>
                <a:cs typeface="Times New Roman" panose="02020603050405020304" pitchFamily="18" charset="0"/>
              </a:rPr>
              <a:t>a prediction based on the direction the branch went the last few times it was executed.</a:t>
            </a:r>
          </a:p>
        </p:txBody>
      </p:sp>
    </p:spTree>
    <p:extLst>
      <p:ext uri="{BB962C8B-B14F-4D97-AF65-F5344CB8AC3E}">
        <p14:creationId xmlns:p14="http://schemas.microsoft.com/office/powerpoint/2010/main" val="3400653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892299"/>
            <a:ext cx="8450262" cy="1688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08000" y="442913"/>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8" name="TextBox 7"/>
          <p:cNvSpPr txBox="1"/>
          <p:nvPr/>
        </p:nvSpPr>
        <p:spPr>
          <a:xfrm>
            <a:off x="602852" y="4025900"/>
            <a:ext cx="8401447"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When a branch is evaluated, the corresponding state machine is updated. </a:t>
            </a:r>
            <a:endParaRPr lang="en-US" sz="2000" b="1"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Branches </a:t>
            </a:r>
            <a:r>
              <a:rPr lang="en-US" sz="2000" b="1" dirty="0">
                <a:latin typeface="Times New Roman" panose="02020603050405020304" pitchFamily="18" charset="0"/>
                <a:cs typeface="Times New Roman" panose="02020603050405020304" pitchFamily="18" charset="0"/>
              </a:rPr>
              <a:t>evaluated as not taken </a:t>
            </a:r>
            <a:r>
              <a:rPr lang="en-US" sz="2000" b="1" dirty="0" smtClean="0">
                <a:latin typeface="Times New Roman" panose="02020603050405020304" pitchFamily="18" charset="0"/>
                <a:cs typeface="Times New Roman" panose="02020603050405020304" pitchFamily="18" charset="0"/>
              </a:rPr>
              <a:t>             the </a:t>
            </a:r>
            <a:r>
              <a:rPr lang="en-US" sz="2000" b="1" dirty="0">
                <a:latin typeface="Times New Roman" panose="02020603050405020304" pitchFamily="18" charset="0"/>
                <a:cs typeface="Times New Roman" panose="02020603050405020304" pitchFamily="18" charset="0"/>
              </a:rPr>
              <a:t>state towards strongly not </a:t>
            </a:r>
            <a:r>
              <a:rPr lang="en-US" sz="2000" b="1" dirty="0" smtClean="0">
                <a:latin typeface="Times New Roman" panose="02020603050405020304" pitchFamily="18" charset="0"/>
                <a:cs typeface="Times New Roman" panose="02020603050405020304" pitchFamily="18" charset="0"/>
              </a:rPr>
              <a:t>taken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B</a:t>
            </a:r>
            <a:r>
              <a:rPr lang="en-US" sz="2000" b="1" dirty="0" smtClean="0">
                <a:latin typeface="Times New Roman" panose="02020603050405020304" pitchFamily="18" charset="0"/>
                <a:cs typeface="Times New Roman" panose="02020603050405020304" pitchFamily="18" charset="0"/>
              </a:rPr>
              <a:t>ranches </a:t>
            </a:r>
            <a:r>
              <a:rPr lang="en-US" sz="2000" b="1" dirty="0">
                <a:latin typeface="Times New Roman" panose="02020603050405020304" pitchFamily="18" charset="0"/>
                <a:cs typeface="Times New Roman" panose="02020603050405020304" pitchFamily="18" charset="0"/>
              </a:rPr>
              <a:t>evaluated as </a:t>
            </a:r>
            <a:r>
              <a:rPr lang="en-US" sz="2000" b="1" dirty="0" smtClean="0">
                <a:latin typeface="Times New Roman" panose="02020603050405020304" pitchFamily="18" charset="0"/>
                <a:cs typeface="Times New Roman" panose="02020603050405020304" pitchFamily="18" charset="0"/>
              </a:rPr>
              <a:t>taken                     the </a:t>
            </a:r>
            <a:r>
              <a:rPr lang="en-US" sz="2000" b="1" dirty="0">
                <a:latin typeface="Times New Roman" panose="02020603050405020304" pitchFamily="18" charset="0"/>
                <a:cs typeface="Times New Roman" panose="02020603050405020304" pitchFamily="18" charset="0"/>
              </a:rPr>
              <a:t>state towards strongly taken</a:t>
            </a:r>
          </a:p>
        </p:txBody>
      </p:sp>
      <p:cxnSp>
        <p:nvCxnSpPr>
          <p:cNvPr id="9" name="直接箭头连接符 8"/>
          <p:cNvCxnSpPr/>
          <p:nvPr/>
        </p:nvCxnSpPr>
        <p:spPr>
          <a:xfrm>
            <a:off x="3670300" y="2895600"/>
            <a:ext cx="1155700" cy="11303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332882" y="4813300"/>
            <a:ext cx="58023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26707" y="5765800"/>
            <a:ext cx="58023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00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24</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3" y="1456343"/>
            <a:ext cx="870902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5143500" y="2006600"/>
            <a:ext cx="2736850" cy="6477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627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25</a:t>
            </a:fld>
            <a:endParaRPr lang="en-US" dirty="0"/>
          </a:p>
        </p:txBody>
      </p:sp>
      <p:sp>
        <p:nvSpPr>
          <p:cNvPr id="6" name="TextBox 5"/>
          <p:cNvSpPr txBox="1"/>
          <p:nvPr/>
        </p:nvSpPr>
        <p:spPr>
          <a:xfrm>
            <a:off x="2146300" y="2305289"/>
            <a:ext cx="485140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hybrid predictor</a:t>
            </a:r>
          </a:p>
        </p:txBody>
      </p:sp>
      <p:pic>
        <p:nvPicPr>
          <p:cNvPr id="9"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2067" y="3079250"/>
            <a:ext cx="1777519" cy="133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229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26</a:t>
            </a:fld>
            <a:endParaRPr lang="en-US" dirty="0"/>
          </a:p>
        </p:txBody>
      </p:sp>
      <p:sp>
        <p:nvSpPr>
          <p:cNvPr id="5" name="TextBox 4"/>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6" name="TextBox 5"/>
          <p:cNvSpPr txBox="1"/>
          <p:nvPr/>
        </p:nvSpPr>
        <p:spPr>
          <a:xfrm>
            <a:off x="295272" y="1197581"/>
            <a:ext cx="8759828" cy="5062924"/>
          </a:xfrm>
          <a:prstGeom prst="rect">
            <a:avLst/>
          </a:prstGeom>
          <a:noFill/>
        </p:spPr>
        <p:txBody>
          <a:bodyPr wrap="square" rtlCol="0">
            <a:spAutoFit/>
          </a:bodyPr>
          <a:lstStyle/>
          <a:p>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a hybrid predictor that selects between the bimodal and the G-share predictors, using a chooser table of 2k two-bit counters</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endParaRPr lang="en-GB"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Selection rule: </a:t>
            </a: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GB" sz="2300" i="1" dirty="0" smtClean="0">
                <a:latin typeface="Times New Roman" panose="02020603050405020304" pitchFamily="18" charset="0"/>
                <a:cs typeface="Times New Roman" panose="02020603050405020304" pitchFamily="18" charset="0"/>
              </a:rPr>
              <a:t>If the chooser counter = 2 or 3            </a:t>
            </a:r>
            <a:r>
              <a:rPr lang="en-GB" sz="2300" b="1" dirty="0">
                <a:latin typeface="Times New Roman" panose="02020603050405020304" pitchFamily="18" charset="0"/>
                <a:cs typeface="Times New Roman" panose="02020603050405020304" pitchFamily="18" charset="0"/>
              </a:rPr>
              <a:t>S</a:t>
            </a:r>
            <a:r>
              <a:rPr lang="en-GB" sz="2300" b="1" dirty="0" smtClean="0">
                <a:latin typeface="Times New Roman" panose="02020603050405020304" pitchFamily="18" charset="0"/>
                <a:cs typeface="Times New Roman" panose="02020603050405020304" pitchFamily="18" charset="0"/>
              </a:rPr>
              <a:t>elects the G-share</a:t>
            </a:r>
            <a:endParaRPr lang="en-GB" sz="2300" b="1" dirty="0">
              <a:latin typeface="Times New Roman" panose="02020603050405020304" pitchFamily="18" charset="0"/>
              <a:cs typeface="Times New Roman" panose="02020603050405020304" pitchFamily="18" charset="0"/>
            </a:endParaRPr>
          </a:p>
          <a:p>
            <a:endPar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GB" sz="2300" i="1" dirty="0" smtClean="0">
                <a:latin typeface="Times New Roman" panose="02020603050405020304" pitchFamily="18" charset="0"/>
                <a:cs typeface="Times New Roman" panose="02020603050405020304" pitchFamily="18" charset="0"/>
              </a:rPr>
              <a:t>Otherwise                                             </a:t>
            </a:r>
            <a:r>
              <a:rPr lang="en-GB" sz="2300" b="1" dirty="0" smtClean="0">
                <a:latin typeface="Times New Roman" panose="02020603050405020304" pitchFamily="18" charset="0"/>
                <a:cs typeface="Times New Roman" panose="02020603050405020304" pitchFamily="18" charset="0"/>
              </a:rPr>
              <a:t>Selects </a:t>
            </a:r>
            <a:r>
              <a:rPr lang="en-GB" sz="2300" b="1" dirty="0">
                <a:latin typeface="Times New Roman" panose="02020603050405020304" pitchFamily="18" charset="0"/>
                <a:cs typeface="Times New Roman" panose="02020603050405020304" pitchFamily="18" charset="0"/>
              </a:rPr>
              <a:t>the bimodal</a:t>
            </a:r>
          </a:p>
          <a:p>
            <a:endParaRPr lang="en-US" sz="2400" dirty="0" smtClean="0"/>
          </a:p>
          <a:p>
            <a:endPar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左大括号 6"/>
          <p:cNvSpPr/>
          <p:nvPr/>
        </p:nvSpPr>
        <p:spPr>
          <a:xfrm>
            <a:off x="323840" y="3136900"/>
            <a:ext cx="419100" cy="2108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3390" y="5891173"/>
            <a:ext cx="4991110" cy="369332"/>
          </a:xfrm>
          <a:prstGeom prst="rect">
            <a:avLst/>
          </a:prstGeom>
          <a:noFill/>
        </p:spPr>
        <p:txBody>
          <a:bodyPr wrap="square" rtlCol="0">
            <a:spAutoFit/>
          </a:bodyPr>
          <a:lstStyle/>
          <a:p>
            <a:r>
              <a:rPr lang="en-US" b="1" i="1" dirty="0" smtClean="0">
                <a:solidFill>
                  <a:srgbClr val="FF0000"/>
                </a:solidFill>
              </a:rPr>
              <a:t>Note: </a:t>
            </a:r>
            <a:r>
              <a:rPr lang="en-US" b="1" i="1" dirty="0" smtClean="0"/>
              <a:t>Each </a:t>
            </a:r>
            <a:r>
              <a:rPr lang="en-US" b="1" i="1" dirty="0"/>
              <a:t>predictor entry is a two-bit counter</a:t>
            </a:r>
          </a:p>
        </p:txBody>
      </p:sp>
    </p:spTree>
    <p:extLst>
      <p:ext uri="{BB962C8B-B14F-4D97-AF65-F5344CB8AC3E}">
        <p14:creationId xmlns:p14="http://schemas.microsoft.com/office/powerpoint/2010/main" val="19104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27</a:t>
            </a:fld>
            <a:endParaRPr lang="en-US" dirty="0"/>
          </a:p>
        </p:txBody>
      </p:sp>
      <p:sp>
        <p:nvSpPr>
          <p:cNvPr id="5" name="矩形 4"/>
          <p:cNvSpPr/>
          <p:nvPr/>
        </p:nvSpPr>
        <p:spPr>
          <a:xfrm>
            <a:off x="419101" y="1378635"/>
            <a:ext cx="7277100" cy="446276"/>
          </a:xfrm>
          <a:prstGeom prst="rect">
            <a:avLst/>
          </a:prstGeom>
        </p:spPr>
        <p:txBody>
          <a:bodyPr wrap="square">
            <a:spAutoFit/>
          </a:bodyPr>
          <a:lstStyle/>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Update </a:t>
            </a:r>
            <a:r>
              <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rules: </a:t>
            </a:r>
          </a:p>
        </p:txBody>
      </p:sp>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1824911"/>
            <a:ext cx="3975100" cy="2129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19101" y="4513422"/>
            <a:ext cx="8166099" cy="221599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 As </a:t>
            </a:r>
            <a:r>
              <a:rPr lang="en-US" sz="2000" dirty="0">
                <a:latin typeface="Times New Roman" panose="02020603050405020304" pitchFamily="18" charset="0"/>
                <a:cs typeface="Times New Roman" panose="02020603050405020304" pitchFamily="18" charset="0"/>
              </a:rPr>
              <a:t>with the other counters, it saturates at 0 and 3</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All counters in the chooser are initialized to 1 at the beginning of the simulation</a:t>
            </a:r>
            <a:r>
              <a:rPr lang="en-US" sz="2000" dirty="0" smtClean="0">
                <a:latin typeface="Times New Roman" panose="02020603050405020304" pitchFamily="18" charset="0"/>
                <a:cs typeface="Times New Roman" panose="02020603050405020304" pitchFamily="18" charset="0"/>
              </a:rPr>
              <a:t>.</a:t>
            </a:r>
          </a:p>
          <a:p>
            <a:endParaRPr lang="en-GB" sz="2000" dirty="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3. </a:t>
            </a:r>
            <a:r>
              <a:rPr lang="en-US" sz="2000" dirty="0">
                <a:latin typeface="Times New Roman" panose="02020603050405020304" pitchFamily="18" charset="0"/>
                <a:cs typeface="Times New Roman" panose="02020603050405020304" pitchFamily="18" charset="0"/>
              </a:rPr>
              <a:t>The index for the chooser table is bit k+1 to bit 2 of the branch PC</a:t>
            </a:r>
          </a:p>
          <a:p>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矩形 9"/>
          <p:cNvSpPr/>
          <p:nvPr/>
        </p:nvSpPr>
        <p:spPr>
          <a:xfrm>
            <a:off x="419101" y="4058335"/>
            <a:ext cx="7277100" cy="446276"/>
          </a:xfrm>
          <a:prstGeom prst="rect">
            <a:avLst/>
          </a:prstGeom>
        </p:spPr>
        <p:txBody>
          <a:bodyPr wrap="square">
            <a:spAutoFit/>
          </a:bodyPr>
          <a:lstStyle/>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Other </a:t>
            </a:r>
            <a:r>
              <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rules: </a:t>
            </a:r>
          </a:p>
        </p:txBody>
      </p:sp>
    </p:spTree>
    <p:extLst>
      <p:ext uri="{BB962C8B-B14F-4D97-AF65-F5344CB8AC3E}">
        <p14:creationId xmlns:p14="http://schemas.microsoft.com/office/powerpoint/2010/main" val="3473723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28</a:t>
            </a:fld>
            <a:endParaRPr lang="en-US" dirty="0"/>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8" name="TextBox 7"/>
          <p:cNvSpPr txBox="1"/>
          <p:nvPr/>
        </p:nvSpPr>
        <p:spPr>
          <a:xfrm>
            <a:off x="469900" y="1163941"/>
            <a:ext cx="8140700" cy="1692771"/>
          </a:xfrm>
          <a:prstGeom prst="rect">
            <a:avLst/>
          </a:prstGeom>
          <a:noFill/>
        </p:spPr>
        <p:txBody>
          <a:bodyPr wrap="square" rtlCol="0">
            <a:spAutoFit/>
          </a:bodyPr>
          <a:lstStyle/>
          <a:p>
            <a:pPr algn="ct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Input: </a:t>
            </a:r>
            <a:endParaRPr lang="en-GB"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simulator reads a trace file in the following format:</a:t>
            </a:r>
          </a:p>
          <a:p>
            <a:r>
              <a:rPr lang="en-US" sz="2000" dirty="0">
                <a:latin typeface="Times New Roman" panose="02020603050405020304" pitchFamily="18" charset="0"/>
                <a:cs typeface="Times New Roman" panose="02020603050405020304" pitchFamily="18" charset="0"/>
              </a:rPr>
              <a:t>&lt;hex branch PC&gt; </a:t>
            </a:r>
            <a:r>
              <a:rPr lang="en-US" sz="2000" dirty="0" err="1">
                <a:latin typeface="Times New Roman" panose="02020603050405020304" pitchFamily="18" charset="0"/>
                <a:cs typeface="Times New Roman" panose="02020603050405020304" pitchFamily="18" charset="0"/>
              </a:rPr>
              <a:t>t|n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&lt;hex branch PC&gt; </a:t>
            </a:r>
            <a:r>
              <a:rPr lang="en-US" sz="2000" dirty="0" err="1">
                <a:latin typeface="Times New Roman" panose="02020603050405020304" pitchFamily="18" charset="0"/>
                <a:cs typeface="Times New Roman" panose="02020603050405020304" pitchFamily="18" charset="0"/>
              </a:rPr>
              <a:t>t|n</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69900" y="2918460"/>
            <a:ext cx="8340728" cy="3939540"/>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Where</a:t>
            </a:r>
            <a:r>
              <a:rPr lang="en-US" b="1" dirty="0" smtClean="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&lt;hex branch PC&gt; holds the address of the branch instruction in memory. This field is used to index into predictors.</a:t>
            </a:r>
          </a:p>
          <a:p>
            <a:endParaRPr lang="en-US" sz="2000" dirty="0">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"t" indicates the branch is actually taken (Note! Not that it is predicted taken!). Similarly, "n“ indicates the branch is actually not taken.</a:t>
            </a:r>
          </a:p>
          <a:p>
            <a:endParaRPr lang="en-US" dirty="0"/>
          </a:p>
          <a:p>
            <a:r>
              <a:rPr lang="en-US" b="1" dirty="0">
                <a:effectLst>
                  <a:outerShdw blurRad="38100" dist="38100" dir="2700000" algn="tl">
                    <a:srgbClr val="000000">
                      <a:alpha val="43137"/>
                    </a:srgbClr>
                  </a:outerShdw>
                </a:effectLst>
              </a:rPr>
              <a:t>Example</a:t>
            </a:r>
            <a:r>
              <a:rPr lang="en-US" b="1" dirty="0" smtClean="0">
                <a:effectLst>
                  <a:outerShdw blurRad="38100" dist="38100" dir="2700000" algn="tl">
                    <a:srgbClr val="000000">
                      <a:alpha val="43137"/>
                    </a:srgbClr>
                  </a:outerShdw>
                </a:effectLst>
              </a:rPr>
              <a:t>:</a:t>
            </a:r>
          </a:p>
          <a:p>
            <a:endParaRPr lang="en-US" b="1" dirty="0">
              <a:effectLst>
                <a:outerShdw blurRad="38100" dist="38100" dir="2700000" algn="tl">
                  <a:srgbClr val="000000">
                    <a:alpha val="43137"/>
                  </a:srgbClr>
                </a:outerShdw>
              </a:effectLst>
            </a:endParaRPr>
          </a:p>
          <a:p>
            <a:r>
              <a:rPr lang="en-US" sz="2000" dirty="0">
                <a:latin typeface="Times New Roman" panose="02020603050405020304" pitchFamily="18" charset="0"/>
                <a:cs typeface="Times New Roman" panose="02020603050405020304" pitchFamily="18" charset="0"/>
              </a:rPr>
              <a:t>00a3b5fc t</a:t>
            </a:r>
          </a:p>
          <a:p>
            <a:r>
              <a:rPr lang="en-US" sz="2000" dirty="0">
                <a:latin typeface="Times New Roman" panose="02020603050405020304" pitchFamily="18" charset="0"/>
                <a:cs typeface="Times New Roman" panose="02020603050405020304" pitchFamily="18" charset="0"/>
              </a:rPr>
              <a:t>00a3b604 t</a:t>
            </a:r>
          </a:p>
          <a:p>
            <a:r>
              <a:rPr lang="en-US" sz="2000" dirty="0">
                <a:latin typeface="Times New Roman" panose="02020603050405020304" pitchFamily="18" charset="0"/>
                <a:cs typeface="Times New Roman" panose="02020603050405020304" pitchFamily="18" charset="0"/>
              </a:rPr>
              <a:t>00a3b60c n</a:t>
            </a:r>
          </a:p>
          <a:p>
            <a:r>
              <a:rPr lang="en-US" dirty="0"/>
              <a:t>...</a:t>
            </a:r>
          </a:p>
        </p:txBody>
      </p:sp>
    </p:spTree>
    <p:extLst>
      <p:ext uri="{BB962C8B-B14F-4D97-AF65-F5344CB8AC3E}">
        <p14:creationId xmlns:p14="http://schemas.microsoft.com/office/powerpoint/2010/main" val="4092075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7" name="TextBox 6"/>
          <p:cNvSpPr txBox="1"/>
          <p:nvPr/>
        </p:nvSpPr>
        <p:spPr>
          <a:xfrm>
            <a:off x="295273" y="1542074"/>
            <a:ext cx="8562978" cy="2831544"/>
          </a:xfrm>
          <a:prstGeom prst="rect">
            <a:avLst/>
          </a:prstGeom>
          <a:noFill/>
        </p:spPr>
        <p:txBody>
          <a:bodyPr wrap="square" rtlCol="0">
            <a:spAutoFit/>
          </a:bodyPr>
          <a:lstStyle/>
          <a:p>
            <a:pPr algn="ctr"/>
            <a:r>
              <a:rPr lang="en-GB"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a:t>
            </a: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Number </a:t>
            </a:r>
            <a:r>
              <a:rPr lang="en-US" sz="2200" dirty="0">
                <a:latin typeface="Times New Roman" panose="02020603050405020304" pitchFamily="18" charset="0"/>
                <a:cs typeface="Times New Roman" panose="02020603050405020304" pitchFamily="18" charset="0"/>
              </a:rPr>
              <a:t>of accesses to the predictor (i.e., number of branches</a:t>
            </a:r>
            <a:r>
              <a:rPr lang="en-US" sz="2200" dirty="0" smtClean="0">
                <a:latin typeface="Times New Roman" panose="02020603050405020304" pitchFamily="18" charset="0"/>
                <a:cs typeface="Times New Roman" panose="02020603050405020304" pitchFamily="18" charset="0"/>
              </a:rPr>
              <a:t>)</a:t>
            </a:r>
          </a:p>
          <a:p>
            <a:pPr marL="457200" indent="-457200" algn="just">
              <a:buAutoNum type="arabicPeriod"/>
            </a:pPr>
            <a:endParaRPr lang="en-US" sz="2200"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Number </a:t>
            </a:r>
            <a:r>
              <a:rPr lang="en-US" sz="2200" dirty="0">
                <a:latin typeface="Times New Roman" panose="02020603050405020304" pitchFamily="18" charset="0"/>
                <a:cs typeface="Times New Roman" panose="02020603050405020304" pitchFamily="18" charset="0"/>
              </a:rPr>
              <a:t>of branch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-predictions </a:t>
            </a:r>
            <a:r>
              <a:rPr lang="en-US" sz="2200" dirty="0">
                <a:latin typeface="Times New Roman" panose="02020603050405020304" pitchFamily="18" charset="0"/>
                <a:cs typeface="Times New Roman" panose="02020603050405020304" pitchFamily="18" charset="0"/>
              </a:rPr>
              <a:t>(predicted taken when not-taken, or predicted not-taken </a:t>
            </a:r>
            <a:r>
              <a:rPr lang="en-US" sz="2200" dirty="0" smtClean="0">
                <a:latin typeface="Times New Roman" panose="02020603050405020304" pitchFamily="18" charset="0"/>
                <a:cs typeface="Times New Roman" panose="02020603050405020304" pitchFamily="18" charset="0"/>
              </a:rPr>
              <a:t>when taken</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and</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Branch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 </a:t>
            </a:r>
            <a:r>
              <a:rPr lang="en-US" sz="2200" dirty="0">
                <a:latin typeface="Times New Roman" panose="02020603050405020304" pitchFamily="18" charset="0"/>
                <a:cs typeface="Times New Roman" panose="02020603050405020304" pitchFamily="18" charset="0"/>
              </a:rPr>
              <a:t>rate (#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-predictions</a:t>
            </a:r>
            <a:r>
              <a:rPr lang="en-US" sz="2200" dirty="0">
                <a:latin typeface="Times New Roman" panose="02020603050405020304" pitchFamily="18" charset="0"/>
                <a:cs typeface="Times New Roman" panose="02020603050405020304" pitchFamily="18" charset="0"/>
              </a:rPr>
              <a:t>/# branches).</a:t>
            </a:r>
          </a:p>
        </p:txBody>
      </p:sp>
    </p:spTree>
    <p:extLst>
      <p:ext uri="{BB962C8B-B14F-4D97-AF65-F5344CB8AC3E}">
        <p14:creationId xmlns:p14="http://schemas.microsoft.com/office/powerpoint/2010/main" val="2563910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463" y="2844800"/>
            <a:ext cx="6983070" cy="365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1" y="1267585"/>
            <a:ext cx="1689100" cy="106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a:stCxn id="4099" idx="2"/>
          </p:cNvCxnSpPr>
          <p:nvPr/>
        </p:nvCxnSpPr>
        <p:spPr>
          <a:xfrm>
            <a:off x="1428751" y="2329522"/>
            <a:ext cx="107950" cy="6422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600" y="1117627"/>
            <a:ext cx="1691933" cy="131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接箭头连接符 12"/>
          <p:cNvCxnSpPr>
            <a:stCxn id="4100" idx="2"/>
          </p:cNvCxnSpPr>
          <p:nvPr/>
        </p:nvCxnSpPr>
        <p:spPr>
          <a:xfrm>
            <a:off x="7297567" y="2428875"/>
            <a:ext cx="424033" cy="36417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396" y="2019961"/>
            <a:ext cx="33432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a:stCxn id="4101" idx="2"/>
          </p:cNvCxnSpPr>
          <p:nvPr/>
        </p:nvCxnSpPr>
        <p:spPr>
          <a:xfrm flipH="1">
            <a:off x="3657601" y="2639086"/>
            <a:ext cx="584433" cy="8534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4201" y="263695"/>
            <a:ext cx="2273301" cy="507831"/>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Pipeline</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endParaRPr>
          </a:p>
        </p:txBody>
      </p:sp>
    </p:spTree>
    <p:extLst>
      <p:ext uri="{BB962C8B-B14F-4D97-AF65-F5344CB8AC3E}">
        <p14:creationId xmlns:p14="http://schemas.microsoft.com/office/powerpoint/2010/main" val="15401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1000"/>
                                        <p:tgtEl>
                                          <p:spTgt spid="4100"/>
                                        </p:tgtEl>
                                      </p:cBhvr>
                                    </p:animEffect>
                                    <p:anim calcmode="lin" valueType="num">
                                      <p:cBhvr>
                                        <p:cTn id="20" dur="1000" fill="hold"/>
                                        <p:tgtEl>
                                          <p:spTgt spid="4100"/>
                                        </p:tgtEl>
                                        <p:attrNameLst>
                                          <p:attrName>ppt_x</p:attrName>
                                        </p:attrNameLst>
                                      </p:cBhvr>
                                      <p:tavLst>
                                        <p:tav tm="0">
                                          <p:val>
                                            <p:strVal val="#ppt_x"/>
                                          </p:val>
                                        </p:tav>
                                        <p:tav tm="100000">
                                          <p:val>
                                            <p:strVal val="#ppt_x"/>
                                          </p:val>
                                        </p:tav>
                                      </p:tavLst>
                                    </p:anim>
                                    <p:anim calcmode="lin" valueType="num">
                                      <p:cBhvr>
                                        <p:cTn id="21"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1839" y="608013"/>
            <a:ext cx="5670062"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pPr algn="ctr"/>
            <a:endParaRPr lang="en-US" dirty="0"/>
          </a:p>
        </p:txBody>
      </p:sp>
      <p:sp>
        <p:nvSpPr>
          <p:cNvPr id="2" name="TextBox 1"/>
          <p:cNvSpPr txBox="1"/>
          <p:nvPr/>
        </p:nvSpPr>
        <p:spPr>
          <a:xfrm>
            <a:off x="959069" y="2261874"/>
            <a:ext cx="7162800" cy="2400657"/>
          </a:xfrm>
          <a:prstGeom prst="rect">
            <a:avLst/>
          </a:prstGeom>
          <a:noFill/>
        </p:spPr>
        <p:txBody>
          <a:bodyPr wrap="square" rtlCol="0">
            <a:spAutoFit/>
          </a:bodyPr>
          <a:lstStyle/>
          <a:p>
            <a:pPr algn="ctr"/>
            <a:r>
              <a:rPr lang="en-GB" dirty="0" smtClean="0"/>
              <a:t> </a:t>
            </a: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Compile</a:t>
            </a:r>
          </a:p>
          <a:p>
            <a:pPr algn="ctr"/>
            <a:endPar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a:t>
            </a: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Analyse</a:t>
            </a:r>
          </a:p>
          <a:p>
            <a:pPr algn="ctr"/>
            <a:endPar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Structure </a:t>
            </a:r>
            <a:endPar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763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7" name="TextBox 6"/>
          <p:cNvSpPr txBox="1"/>
          <p:nvPr/>
        </p:nvSpPr>
        <p:spPr>
          <a:xfrm>
            <a:off x="660400" y="1414086"/>
            <a:ext cx="7937500" cy="3877985"/>
          </a:xfrm>
          <a:prstGeom prst="rect">
            <a:avLst/>
          </a:prstGeom>
          <a:noFill/>
        </p:spPr>
        <p:txBody>
          <a:bodyPr wrap="square" rtlCol="0">
            <a:sp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Steps:</a:t>
            </a:r>
            <a:r>
              <a:rPr lang="en-GB"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AutoNum type="arabicParenR"/>
            </a:pPr>
            <a:endParaRPr lang="en-US" sz="20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smtClean="0">
                <a:latin typeface="Times New Roman" panose="02020603050405020304" pitchFamily="18" charset="0"/>
                <a:cs typeface="Times New Roman" panose="02020603050405020304" pitchFamily="18" charset="0"/>
              </a:rPr>
              <a:t>Source </a:t>
            </a:r>
            <a:r>
              <a:rPr lang="en-US" sz="2200" dirty="0">
                <a:latin typeface="Times New Roman" panose="02020603050405020304" pitchFamily="18" charset="0"/>
                <a:cs typeface="Times New Roman" panose="02020603050405020304" pitchFamily="18" charset="0"/>
              </a:rPr>
              <a:t>file designed is compatible to Sun-OS, Dos, or </a:t>
            </a:r>
            <a:r>
              <a:rPr lang="en-US" sz="2200" dirty="0" smtClean="0">
                <a:latin typeface="Times New Roman" panose="02020603050405020304" pitchFamily="18" charset="0"/>
                <a:cs typeface="Times New Roman" panose="02020603050405020304" pitchFamily="18" charset="0"/>
              </a:rPr>
              <a:t>Windows</a:t>
            </a: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a:latin typeface="Times New Roman" panose="02020603050405020304" pitchFamily="18" charset="0"/>
                <a:cs typeface="Times New Roman" panose="02020603050405020304" pitchFamily="18" charset="0"/>
              </a:rPr>
              <a:t>The simulator simulates the performance of the two different types of Branch Predictor, bimodal and </a:t>
            </a:r>
            <a:r>
              <a:rPr lang="en-US" sz="2200" dirty="0" smtClean="0">
                <a:latin typeface="Times New Roman" panose="02020603050405020304" pitchFamily="18" charset="0"/>
                <a:cs typeface="Times New Roman" panose="02020603050405020304" pitchFamily="18" charset="0"/>
              </a:rPr>
              <a:t>G-share</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a:latin typeface="Times New Roman" panose="02020603050405020304" pitchFamily="18" charset="0"/>
                <a:cs typeface="Times New Roman" panose="02020603050405020304" pitchFamily="18" charset="0"/>
              </a:rPr>
              <a:t>In all the two cases we have to give the command line parameters</a:t>
            </a:r>
            <a:r>
              <a:rPr lang="en-US" sz="2200" dirty="0" smtClean="0">
                <a:latin typeface="Times New Roman" panose="02020603050405020304" pitchFamily="18" charset="0"/>
                <a:cs typeface="Times New Roman" panose="02020603050405020304" pitchFamily="18" charset="0"/>
              </a:rPr>
              <a:t>.</a:t>
            </a: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endParaRPr lang="en-US" sz="2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892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8" name="TextBox 7"/>
          <p:cNvSpPr txBox="1"/>
          <p:nvPr/>
        </p:nvSpPr>
        <p:spPr>
          <a:xfrm>
            <a:off x="660400" y="1414085"/>
            <a:ext cx="8343900" cy="3200876"/>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Bimodal predictor</a:t>
            </a:r>
            <a:endParaRPr lang="en-US" sz="2400" b="1" dirty="0">
              <a:latin typeface="Times New Roman" panose="02020603050405020304" pitchFamily="18" charset="0"/>
              <a:cs typeface="Times New Roman" panose="02020603050405020304" pitchFamily="18" charset="0"/>
            </a:endParaRPr>
          </a:p>
          <a:p>
            <a:pPr algn="ctr"/>
            <a:endParaRPr lang="en-US" sz="24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&lt;name</a:t>
            </a:r>
            <a:r>
              <a:rPr lang="en-US" sz="2200" dirty="0">
                <a:latin typeface="Times New Roman" panose="02020603050405020304" pitchFamily="18" charset="0"/>
                <a:cs typeface="Times New Roman" panose="02020603050405020304" pitchFamily="18" charset="0"/>
              </a:rPr>
              <a:t>&gt; in this case </a:t>
            </a:r>
            <a:r>
              <a:rPr lang="en-US" sz="2200" dirty="0" smtClean="0">
                <a:latin typeface="Times New Roman" panose="02020603050405020304" pitchFamily="18" charset="0"/>
                <a:cs typeface="Times New Roman" panose="02020603050405020304" pitchFamily="18" charset="0"/>
              </a:rPr>
              <a:t>bimodal</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a:t>
            </a:r>
            <a:r>
              <a:rPr lang="en-US" sz="2200" dirty="0">
                <a:latin typeface="Times New Roman" panose="02020603050405020304" pitchFamily="18" charset="0"/>
                <a:cs typeface="Times New Roman" panose="02020603050405020304" pitchFamily="18" charset="0"/>
              </a:rPr>
              <a:t>M2</a:t>
            </a:r>
            <a:r>
              <a:rPr lang="en-US" sz="22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a:t>
            </a:r>
            <a:r>
              <a:rPr lang="en-US" sz="2200" dirty="0">
                <a:latin typeface="Times New Roman" panose="02020603050405020304" pitchFamily="18" charset="0"/>
                <a:cs typeface="Times New Roman" panose="02020603050405020304" pitchFamily="18" charset="0"/>
              </a:rPr>
              <a:t>trace file</a:t>
            </a:r>
            <a:r>
              <a:rPr lang="en-US" sz="2200" dirty="0" smtClean="0">
                <a:latin typeface="Times New Roman" panose="02020603050405020304" pitchFamily="18" charset="0"/>
                <a:cs typeface="Times New Roman" panose="02020603050405020304" pitchFamily="18" charset="0"/>
              </a:rPr>
              <a:t>&gt;</a:t>
            </a:r>
          </a:p>
          <a:p>
            <a:pPr algn="ct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 $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bimodal 5 gcc_trace.txt</a:t>
            </a:r>
          </a:p>
          <a:p>
            <a:pPr marL="457200" indent="-457200" algn="ctr">
              <a:buAutoNum type="arabicParenR"/>
            </a:pPr>
            <a:endPar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071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33</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8" name="TextBox 7"/>
          <p:cNvSpPr txBox="1"/>
          <p:nvPr/>
        </p:nvSpPr>
        <p:spPr>
          <a:xfrm>
            <a:off x="660400" y="1414086"/>
            <a:ext cx="8140700" cy="1169551"/>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G-share </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predictor</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200" b="1" dirty="0" smtClean="0">
              <a:latin typeface="Times New Roman" panose="02020603050405020304" pitchFamily="18" charset="0"/>
              <a:cs typeface="Times New Roman" panose="02020603050405020304" pitchFamily="18" charset="0"/>
            </a:endParaRPr>
          </a:p>
        </p:txBody>
      </p:sp>
      <p:sp>
        <p:nvSpPr>
          <p:cNvPr id="2" name="TextBox 1"/>
          <p:cNvSpPr txBox="1"/>
          <p:nvPr/>
        </p:nvSpPr>
        <p:spPr>
          <a:xfrm>
            <a:off x="1187450" y="2003822"/>
            <a:ext cx="7086600" cy="3816429"/>
          </a:xfrm>
          <a:prstGeom prst="rect">
            <a:avLst/>
          </a:prstGeom>
          <a:noFill/>
        </p:spPr>
        <p:txBody>
          <a:bodyPr wrap="square" rtlCol="0">
            <a:spAutoFit/>
          </a:bodyPr>
          <a:lstStyle/>
          <a:p>
            <a:pPr marL="342900" indent="-342900">
              <a:buFont typeface="Wingdings" panose="05000000000000000000" pitchFamily="2" charset="2"/>
              <a:buChar char="ü"/>
            </a:pPr>
            <a:r>
              <a:rPr lang="en-US" sz="2300" dirty="0">
                <a:latin typeface="Times New Roman" panose="02020603050405020304" pitchFamily="18" charset="0"/>
                <a:cs typeface="Times New Roman" panose="02020603050405020304" pitchFamily="18" charset="0"/>
              </a:rPr>
              <a:t>&lt;name&gt; in this case </a:t>
            </a:r>
            <a:r>
              <a:rPr lang="en-US" sz="2300" dirty="0" smtClean="0">
                <a:latin typeface="Times New Roman" panose="02020603050405020304" pitchFamily="18" charset="0"/>
                <a:cs typeface="Times New Roman" panose="02020603050405020304" pitchFamily="18" charset="0"/>
              </a:rPr>
              <a:t>bimodal</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M1</a:t>
            </a:r>
            <a:r>
              <a:rPr lang="en-US" sz="23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N</a:t>
            </a:r>
            <a:r>
              <a:rPr lang="en-US" sz="23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trace file&gt;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smtClean="0">
              <a:latin typeface="Times New Roman" panose="02020603050405020304" pitchFamily="18" charset="0"/>
              <a:cs typeface="Times New Roman" panose="02020603050405020304" pitchFamily="18" charset="0"/>
            </a:endParaRPr>
          </a:p>
          <a:p>
            <a:pPr algn="ctr"/>
            <a:r>
              <a:rPr lang="en-US"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gshare</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5 3 gcc_trace.txt</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With the following constraints,</a:t>
            </a:r>
            <a:br>
              <a:rPr lang="en-US" sz="2200" dirty="0">
                <a:latin typeface="Times New Roman" panose="02020603050405020304" pitchFamily="18" charset="0"/>
                <a:cs typeface="Times New Roman" panose="02020603050405020304" pitchFamily="18" charset="0"/>
              </a:rPr>
            </a:br>
            <a:r>
              <a:rPr lang="en-US" sz="2200" b="1" i="1" dirty="0">
                <a:latin typeface="Times New Roman" panose="02020603050405020304" pitchFamily="18" charset="0"/>
                <a:cs typeface="Times New Roman" panose="02020603050405020304" pitchFamily="18" charset="0"/>
              </a:rPr>
              <a:t>N ≤ M1</a:t>
            </a:r>
          </a:p>
          <a:p>
            <a:endParaRPr lang="en-US" dirty="0"/>
          </a:p>
        </p:txBody>
      </p:sp>
    </p:spTree>
    <p:extLst>
      <p:ext uri="{BB962C8B-B14F-4D97-AF65-F5344CB8AC3E}">
        <p14:creationId xmlns:p14="http://schemas.microsoft.com/office/powerpoint/2010/main" val="3598593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34</a:t>
            </a:fld>
            <a:endParaRPr lang="en-US" dirty="0"/>
          </a:p>
        </p:txBody>
      </p:sp>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41400" y="1998861"/>
            <a:ext cx="7759700" cy="2800767"/>
          </a:xfrm>
          <a:prstGeom prst="rect">
            <a:avLst/>
          </a:prstGeom>
          <a:noFill/>
        </p:spPr>
        <p:txBody>
          <a:bodyPr wrap="square" rtlCol="0">
            <a:spAutoFit/>
          </a:bodyPr>
          <a:lstStyle/>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&lt;name</a:t>
            </a:r>
            <a:r>
              <a:rPr lang="en-US" sz="2200" dirty="0">
                <a:latin typeface="Times New Roman" panose="02020603050405020304" pitchFamily="18" charset="0"/>
                <a:cs typeface="Times New Roman" panose="02020603050405020304" pitchFamily="18" charset="0"/>
              </a:rPr>
              <a:t>&gt; in this case hybrid</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&lt;K</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&lt;M1</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&lt;M2</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&lt;trace file&gt;</a:t>
            </a:r>
          </a:p>
          <a:p>
            <a:pPr marL="342900" indent="-342900">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hybrid 4 12 6 7 gcc_trace.txt</a:t>
            </a:r>
          </a:p>
        </p:txBody>
      </p:sp>
      <p:sp>
        <p:nvSpPr>
          <p:cNvPr id="9" name="TextBox 8"/>
          <p:cNvSpPr txBox="1"/>
          <p:nvPr/>
        </p:nvSpPr>
        <p:spPr>
          <a:xfrm>
            <a:off x="660400" y="1414086"/>
            <a:ext cx="8140700" cy="1169551"/>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Hybrid predictor</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19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7" name="TextBox 6"/>
          <p:cNvSpPr txBox="1"/>
          <p:nvPr/>
        </p:nvSpPr>
        <p:spPr>
          <a:xfrm>
            <a:off x="660400" y="1620364"/>
            <a:ext cx="8343900" cy="3416320"/>
          </a:xfrm>
          <a:prstGeom prst="rect">
            <a:avLst/>
          </a:prstGeom>
          <a:noFill/>
        </p:spPr>
        <p:txBody>
          <a:bodyPr wrap="square" rtlCol="0">
            <a:spAutoFit/>
          </a:bodyPr>
          <a:lstStyle/>
          <a:p>
            <a:pPr marL="457200" indent="-457200">
              <a:buAutoNum type="arabicParenR"/>
            </a:pPr>
            <a:r>
              <a:rPr lang="en-US" sz="2400" dirty="0">
                <a:latin typeface="Times New Roman" panose="02020603050405020304" pitchFamily="18" charset="0"/>
                <a:cs typeface="Times New Roman" panose="02020603050405020304" pitchFamily="18" charset="0"/>
              </a:rPr>
              <a:t>Source file designed is compatible to Sun-OS, Dos, or </a:t>
            </a:r>
            <a:r>
              <a:rPr lang="en-US" sz="2400" dirty="0" smtClean="0">
                <a:latin typeface="Times New Roman" panose="02020603050405020304" pitchFamily="18" charset="0"/>
                <a:cs typeface="Times New Roman" panose="02020603050405020304" pitchFamily="18" charset="0"/>
              </a:rPr>
              <a:t>Windows.</a:t>
            </a:r>
          </a:p>
          <a:p>
            <a:pPr marL="457200" indent="-457200">
              <a:buAutoNum type="arabicParenR"/>
            </a:pPr>
            <a:endParaRPr lang="en-US" sz="2400" dirty="0">
              <a:latin typeface="Times New Roman" panose="02020603050405020304" pitchFamily="18" charset="0"/>
              <a:cs typeface="Times New Roman" panose="02020603050405020304" pitchFamily="18" charset="0"/>
            </a:endParaRPr>
          </a:p>
          <a:p>
            <a:pPr marL="457200" indent="-457200">
              <a:buAutoNum type="arabicParenR"/>
            </a:pPr>
            <a:r>
              <a:rPr lang="en-US" sz="2400" dirty="0">
                <a:latin typeface="Times New Roman" panose="02020603050405020304" pitchFamily="18" charset="0"/>
                <a:cs typeface="Times New Roman" panose="02020603050405020304" pitchFamily="18" charset="0"/>
              </a:rPr>
              <a:t>The simulator simulates the performance of the two different types of Branch Predictor, bimodal and </a:t>
            </a:r>
            <a:r>
              <a:rPr lang="en-US" sz="2400" dirty="0" smtClean="0">
                <a:latin typeface="Times New Roman" panose="02020603050405020304" pitchFamily="18" charset="0"/>
                <a:cs typeface="Times New Roman" panose="02020603050405020304" pitchFamily="18" charset="0"/>
              </a:rPr>
              <a:t>G-share.</a:t>
            </a:r>
          </a:p>
          <a:p>
            <a:pPr marL="457200" indent="-457200">
              <a:buAutoNum type="arabicParenR"/>
            </a:pPr>
            <a:endParaRPr lang="en-US" sz="2400" dirty="0">
              <a:latin typeface="Times New Roman" panose="02020603050405020304" pitchFamily="18" charset="0"/>
              <a:cs typeface="Times New Roman" panose="02020603050405020304" pitchFamily="18" charset="0"/>
            </a:endParaRPr>
          </a:p>
          <a:p>
            <a:pPr marL="457200" indent="-457200">
              <a:buAutoNum type="arabicParenR"/>
            </a:pPr>
            <a:r>
              <a:rPr lang="en-US" sz="2400" dirty="0">
                <a:latin typeface="Times New Roman" panose="02020603050405020304" pitchFamily="18" charset="0"/>
                <a:cs typeface="Times New Roman" panose="02020603050405020304" pitchFamily="18" charset="0"/>
              </a:rPr>
              <a:t>In all the two cases we have to give the command line parameters. </a:t>
            </a:r>
          </a:p>
          <a:p>
            <a:pPr marL="457200" indent="-457200">
              <a:buAutoNum type="arabicParenR"/>
            </a:pPr>
            <a:endParaRPr lang="en-US"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14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36</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6524" y="1596967"/>
            <a:ext cx="7490372"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Develop Environment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GCC</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Eclipse C++/C</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Cygwin for </a:t>
            </a:r>
            <a:r>
              <a:rPr lang="en-US" sz="2400" dirty="0" smtClean="0">
                <a:latin typeface="Times New Roman" panose="02020603050405020304" pitchFamily="18" charset="0"/>
                <a:cs typeface="Times New Roman" panose="02020603050405020304" pitchFamily="18" charset="0"/>
              </a:rPr>
              <a:t>Windows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Windows </a:t>
            </a:r>
            <a:r>
              <a:rPr lang="en-US" sz="2400" b="1" dirty="0">
                <a:latin typeface="Times New Roman" panose="02020603050405020304" pitchFamily="18" charset="0"/>
                <a:cs typeface="Times New Roman" panose="02020603050405020304" pitchFamily="18" charset="0"/>
              </a:rPr>
              <a:t>8.1</a:t>
            </a:r>
          </a:p>
        </p:txBody>
      </p:sp>
      <p:sp>
        <p:nvSpPr>
          <p:cNvPr id="14" name="TextBox 13"/>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866" y="4691720"/>
            <a:ext cx="2796509" cy="1740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596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37</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2" name="그림 1"/>
          <p:cNvPicPr>
            <a:picLocks noChangeAspect="1"/>
          </p:cNvPicPr>
          <p:nvPr/>
        </p:nvPicPr>
        <p:blipFill>
          <a:blip r:embed="rId3"/>
          <a:stretch>
            <a:fillRect/>
          </a:stretch>
        </p:blipFill>
        <p:spPr>
          <a:xfrm>
            <a:off x="660399" y="1306812"/>
            <a:ext cx="5474349" cy="4975116"/>
          </a:xfrm>
          <a:prstGeom prst="rect">
            <a:avLst/>
          </a:prstGeom>
        </p:spPr>
      </p:pic>
      <p:sp>
        <p:nvSpPr>
          <p:cNvPr id="6" name="오른쪽 중괄호 5"/>
          <p:cNvSpPr/>
          <p:nvPr/>
        </p:nvSpPr>
        <p:spPr>
          <a:xfrm>
            <a:off x="6263640" y="1581912"/>
            <a:ext cx="182880" cy="1280160"/>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1" name="오른쪽 중괄호 10"/>
          <p:cNvSpPr/>
          <p:nvPr/>
        </p:nvSpPr>
        <p:spPr>
          <a:xfrm>
            <a:off x="6263640" y="2971800"/>
            <a:ext cx="182880" cy="1847088"/>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2" name="오른쪽 중괄호 11"/>
          <p:cNvSpPr/>
          <p:nvPr/>
        </p:nvSpPr>
        <p:spPr>
          <a:xfrm>
            <a:off x="6263640" y="4928616"/>
            <a:ext cx="182880" cy="1280160"/>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3" name="가로로 말린 두루마리 모양 12"/>
          <p:cNvSpPr/>
          <p:nvPr/>
        </p:nvSpPr>
        <p:spPr>
          <a:xfrm>
            <a:off x="6647688" y="1874520"/>
            <a:ext cx="1792224" cy="649224"/>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Source File</a:t>
            </a:r>
            <a:endParaRPr lang="ko-KR" altLang="en-US" b="1" dirty="0">
              <a:solidFill>
                <a:schemeClr val="tx1"/>
              </a:solidFill>
              <a:latin typeface="Arial Black" panose="020B0A04020102020204" pitchFamily="34" charset="0"/>
            </a:endParaRPr>
          </a:p>
        </p:txBody>
      </p:sp>
      <p:sp>
        <p:nvSpPr>
          <p:cNvPr id="16" name="가로로 말린 두루마리 모양 15"/>
          <p:cNvSpPr/>
          <p:nvPr/>
        </p:nvSpPr>
        <p:spPr>
          <a:xfrm>
            <a:off x="6647688" y="3305556"/>
            <a:ext cx="1792224" cy="1165860"/>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Compile &amp;</a:t>
            </a:r>
          </a:p>
          <a:p>
            <a:pPr algn="ctr"/>
            <a:r>
              <a:rPr lang="en-US" altLang="ko-KR" b="1" dirty="0" smtClean="0">
                <a:solidFill>
                  <a:schemeClr val="tx1"/>
                </a:solidFill>
                <a:latin typeface="Arial Black" panose="020B0A04020102020204" pitchFamily="34" charset="0"/>
              </a:rPr>
              <a:t>Execution File</a:t>
            </a:r>
            <a:endParaRPr lang="ko-KR" altLang="en-US" b="1" dirty="0">
              <a:solidFill>
                <a:schemeClr val="tx1"/>
              </a:solidFill>
              <a:latin typeface="Arial Black" panose="020B0A04020102020204" pitchFamily="34" charset="0"/>
            </a:endParaRPr>
          </a:p>
        </p:txBody>
      </p:sp>
      <p:sp>
        <p:nvSpPr>
          <p:cNvPr id="17" name="가로로 말린 두루마리 모양 16"/>
          <p:cNvSpPr/>
          <p:nvPr/>
        </p:nvSpPr>
        <p:spPr>
          <a:xfrm>
            <a:off x="6647688" y="5266944"/>
            <a:ext cx="1792224" cy="649224"/>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Trace File</a:t>
            </a:r>
            <a:endParaRPr lang="ko-KR" altLang="en-US"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99041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3078164" y="1807546"/>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Initialize Variable</a:t>
            </a:r>
            <a:endParaRPr lang="ko-KR" altLang="en-US" b="1" dirty="0">
              <a:solidFill>
                <a:schemeClr val="tx1"/>
              </a:solidFill>
              <a:latin typeface="Arial Black" panose="020B0A04020102020204" pitchFamily="34" charset="0"/>
            </a:endParaRPr>
          </a:p>
        </p:txBody>
      </p:sp>
      <p:sp>
        <p:nvSpPr>
          <p:cNvPr id="8" name="순서도: 처리 7"/>
          <p:cNvSpPr/>
          <p:nvPr/>
        </p:nvSpPr>
        <p:spPr>
          <a:xfrm>
            <a:off x="3078164" y="2963473"/>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Trace File Reading</a:t>
            </a:r>
            <a:endParaRPr lang="ko-KR" altLang="en-US" b="1" dirty="0">
              <a:solidFill>
                <a:schemeClr val="tx1"/>
              </a:solidFill>
              <a:latin typeface="Arial Black" panose="020B0A04020102020204" pitchFamily="34" charset="0"/>
            </a:endParaRPr>
          </a:p>
        </p:txBody>
      </p:sp>
      <p:sp>
        <p:nvSpPr>
          <p:cNvPr id="9" name="순서도: 처리 8"/>
          <p:cNvSpPr/>
          <p:nvPr/>
        </p:nvSpPr>
        <p:spPr>
          <a:xfrm>
            <a:off x="3078164" y="4227985"/>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3039749" y="5468589"/>
            <a:ext cx="259143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1" name="아래쪽 화살표 10"/>
          <p:cNvSpPr/>
          <p:nvPr/>
        </p:nvSpPr>
        <p:spPr>
          <a:xfrm>
            <a:off x="4189107" y="2500576"/>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아래쪽 화살표 11"/>
          <p:cNvSpPr/>
          <p:nvPr/>
        </p:nvSpPr>
        <p:spPr>
          <a:xfrm>
            <a:off x="418916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4189160" y="4939851"/>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3457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Initialize Variable</a:t>
            </a:r>
            <a:endParaRPr lang="ko-KR" altLang="en-US" b="1" dirty="0">
              <a:solidFill>
                <a:schemeClr val="tx1"/>
              </a:solidFill>
              <a:latin typeface="Arial Black" panose="020B0A04020102020204" pitchFamily="34" charset="0"/>
            </a:endParaRPr>
          </a:p>
        </p:txBody>
      </p:sp>
      <p:sp>
        <p:nvSpPr>
          <p:cNvPr id="8" name="순서도: 처리 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1" name="아래쪽 화살표 10"/>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3452578" y="1479054"/>
            <a:ext cx="5471585" cy="4646469"/>
            <a:chOff x="3306274" y="1479054"/>
            <a:chExt cx="5471585" cy="4646469"/>
          </a:xfrm>
        </p:grpSpPr>
        <p:pic>
          <p:nvPicPr>
            <p:cNvPr id="17" name="그림 16"/>
            <p:cNvPicPr>
              <a:picLocks noChangeAspect="1"/>
            </p:cNvPicPr>
            <p:nvPr/>
          </p:nvPicPr>
          <p:blipFill>
            <a:blip r:embed="rId3"/>
            <a:stretch>
              <a:fillRect/>
            </a:stretch>
          </p:blipFill>
          <p:spPr>
            <a:xfrm>
              <a:off x="3310509" y="1479054"/>
              <a:ext cx="5467350" cy="2760924"/>
            </a:xfrm>
            <a:prstGeom prst="rect">
              <a:avLst/>
            </a:prstGeom>
          </p:spPr>
        </p:pic>
        <p:pic>
          <p:nvPicPr>
            <p:cNvPr id="18" name="그림 17"/>
            <p:cNvPicPr>
              <a:picLocks noChangeAspect="1"/>
            </p:cNvPicPr>
            <p:nvPr/>
          </p:nvPicPr>
          <p:blipFill>
            <a:blip r:embed="rId4"/>
            <a:stretch>
              <a:fillRect/>
            </a:stretch>
          </p:blipFill>
          <p:spPr>
            <a:xfrm>
              <a:off x="3306274" y="4258623"/>
              <a:ext cx="5471585" cy="1866900"/>
            </a:xfrm>
            <a:prstGeom prst="rect">
              <a:avLst/>
            </a:prstGeom>
          </p:spPr>
        </p:pic>
      </p:grpSp>
      <p:sp>
        <p:nvSpPr>
          <p:cNvPr id="21" name="아래로 구부러진 화살표 20"/>
          <p:cNvSpPr/>
          <p:nvPr/>
        </p:nvSpPr>
        <p:spPr>
          <a:xfrm rot="20257540">
            <a:off x="2202699" y="954761"/>
            <a:ext cx="1350928" cy="616841"/>
          </a:xfrm>
          <a:prstGeom prst="curvedDownArrow">
            <a:avLst>
              <a:gd name="adj1" fmla="val 25000"/>
              <a:gd name="adj2" fmla="val 109504"/>
              <a:gd name="adj3" fmla="val 5860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136363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7" y="1120773"/>
            <a:ext cx="4854189" cy="460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4201" y="263695"/>
            <a:ext cx="2273301" cy="507831"/>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Pipeline</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endParaRPr>
          </a:p>
        </p:txBody>
      </p:sp>
      <p:sp>
        <p:nvSpPr>
          <p:cNvPr id="5" name="TextBox 4"/>
          <p:cNvSpPr txBox="1"/>
          <p:nvPr/>
        </p:nvSpPr>
        <p:spPr>
          <a:xfrm>
            <a:off x="1511300" y="5854697"/>
            <a:ext cx="7137400" cy="646331"/>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4-stage pipeline. The colored boxes represent instructions independent of each other</a:t>
            </a:r>
          </a:p>
        </p:txBody>
      </p:sp>
    </p:spTree>
    <p:extLst>
      <p:ext uri="{BB962C8B-B14F-4D97-AF65-F5344CB8AC3E}">
        <p14:creationId xmlns:p14="http://schemas.microsoft.com/office/powerpoint/2010/main" val="27557380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8" name="순서도: 처리 7"/>
          <p:cNvSpPr/>
          <p:nvPr/>
        </p:nvSpPr>
        <p:spPr>
          <a:xfrm>
            <a:off x="563564" y="29400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Trace File Reading</a:t>
            </a:r>
            <a:endParaRPr lang="ko-KR" altLang="en-US" b="1" dirty="0">
              <a:solidFill>
                <a:schemeClr val="tx1"/>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로 구부러진 화살표 19"/>
          <p:cNvSpPr/>
          <p:nvPr/>
        </p:nvSpPr>
        <p:spPr>
          <a:xfrm rot="20257540">
            <a:off x="2202699" y="2125193"/>
            <a:ext cx="1350928" cy="616841"/>
          </a:xfrm>
          <a:prstGeom prst="curvedDownArrow">
            <a:avLst>
              <a:gd name="adj1" fmla="val 25000"/>
              <a:gd name="adj2" fmla="val 109504"/>
              <a:gd name="adj3" fmla="val 5860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sp>
        <p:nvSpPr>
          <p:cNvPr id="16" name="아래쪽 화살표 15"/>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495430" y="2973911"/>
            <a:ext cx="5508869" cy="3046988"/>
          </a:xfrm>
          <a:prstGeom prst="rect">
            <a:avLst/>
          </a:prstGeom>
          <a:noFill/>
        </p:spPr>
        <p:txBody>
          <a:bodyPr wrap="square" rtlCol="0">
            <a:spAutoFit/>
          </a:bodyPr>
          <a:lstStyle/>
          <a:p>
            <a:pPr marL="342900" indent="-342900">
              <a:buFontTx/>
              <a:buChar char="-"/>
            </a:pPr>
            <a:r>
              <a:rPr lang="en-US" sz="1600" b="1" dirty="0" smtClean="0">
                <a:latin typeface="Times New Roman" panose="02020603050405020304" pitchFamily="18" charset="0"/>
                <a:cs typeface="Times New Roman" panose="02020603050405020304" pitchFamily="18" charset="0"/>
              </a:rPr>
              <a:t>We’ve used </a:t>
            </a:r>
            <a:r>
              <a:rPr lang="en-US" sz="1600" b="1" dirty="0" smtClean="0">
                <a:solidFill>
                  <a:srgbClr val="C00000"/>
                </a:solidFill>
                <a:latin typeface="Times New Roman" panose="02020603050405020304" pitchFamily="18" charset="0"/>
                <a:cs typeface="Times New Roman" panose="02020603050405020304" pitchFamily="18" charset="0"/>
              </a:rPr>
              <a:t>Pin</a:t>
            </a:r>
            <a:r>
              <a:rPr lang="en-US" sz="1600" b="1" dirty="0" smtClean="0">
                <a:latin typeface="Times New Roman" panose="02020603050405020304" pitchFamily="18" charset="0"/>
                <a:cs typeface="Times New Roman" panose="02020603050405020304" pitchFamily="18" charset="0"/>
              </a:rPr>
              <a:t>, a binary instrumentation tool, to generate a trace of branches and their outcomes.</a:t>
            </a:r>
          </a:p>
          <a:p>
            <a:pPr marL="342900" indent="-342900">
              <a:buFontTx/>
              <a:buChar char="-"/>
            </a:pPr>
            <a:r>
              <a:rPr lang="en-US" sz="1600" b="1" dirty="0" smtClean="0">
                <a:latin typeface="Times New Roman" panose="02020603050405020304" pitchFamily="18" charset="0"/>
                <a:cs typeface="Times New Roman" panose="02020603050405020304" pitchFamily="18" charset="0"/>
              </a:rPr>
              <a:t>Conditional branches from execution of three programs - </a:t>
            </a:r>
            <a:r>
              <a:rPr lang="en-US" sz="1600" b="1" dirty="0" err="1" smtClean="0">
                <a:latin typeface="Times New Roman" panose="02020603050405020304" pitchFamily="18" charset="0"/>
                <a:cs typeface="Times New Roman" panose="02020603050405020304" pitchFamily="18" charset="0"/>
              </a:rPr>
              <a:t>gcc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perl</a:t>
            </a:r>
            <a:r>
              <a:rPr lang="en-US" sz="1600" b="1" dirty="0" smtClean="0">
                <a:latin typeface="Times New Roman" panose="02020603050405020304" pitchFamily="18" charset="0"/>
                <a:cs typeface="Times New Roman" panose="02020603050405020304" pitchFamily="18" charset="0"/>
              </a:rPr>
              <a:t>, jpeg.</a:t>
            </a:r>
          </a:p>
          <a:p>
            <a:pPr marL="342900" indent="-342900">
              <a:buFontTx/>
              <a:buChar char="-"/>
            </a:pPr>
            <a:r>
              <a:rPr lang="en-US" sz="1600" b="1" dirty="0" smtClean="0">
                <a:latin typeface="Times New Roman" panose="02020603050405020304" pitchFamily="18" charset="0"/>
                <a:cs typeface="Times New Roman" panose="02020603050405020304" pitchFamily="18" charset="0"/>
              </a:rPr>
              <a:t>As unconditional branches are always taken, it is excluded from this trace file. </a:t>
            </a:r>
          </a:p>
          <a:p>
            <a:pPr marL="342900" indent="-342900">
              <a:buFontTx/>
              <a:buChar char="-"/>
            </a:pPr>
            <a:r>
              <a:rPr lang="en-US" sz="1600" b="1" dirty="0" smtClean="0">
                <a:latin typeface="Times New Roman" panose="02020603050405020304" pitchFamily="18" charset="0"/>
                <a:cs typeface="Times New Roman" panose="02020603050405020304" pitchFamily="18" charset="0"/>
              </a:rPr>
              <a:t>The first field is the address of the branch instruction.</a:t>
            </a:r>
          </a:p>
          <a:p>
            <a:pPr marL="342900" indent="-342900">
              <a:buFontTx/>
              <a:buChar char="-"/>
            </a:pPr>
            <a:r>
              <a:rPr lang="en-US" sz="1600" b="1" dirty="0" smtClean="0">
                <a:latin typeface="Times New Roman" panose="02020603050405020304" pitchFamily="18" charset="0"/>
                <a:cs typeface="Times New Roman" panose="02020603050405020304" pitchFamily="18" charset="0"/>
              </a:rPr>
              <a:t>The second is the character “t” or “n” for branch taken or not taken.</a:t>
            </a:r>
          </a:p>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 Pin is a kind of program Instrumentation and Profiling.</a:t>
            </a:r>
            <a:br>
              <a:rPr lang="en-US" sz="1600" b="1" dirty="0" smtClean="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t>
            </a:r>
            <a:r>
              <a:rPr lang="en-US" sz="1000" b="1" dirty="0" smtClean="0">
                <a:latin typeface="Times New Roman" panose="02020603050405020304" pitchFamily="18" charset="0"/>
                <a:cs typeface="Times New Roman" panose="02020603050405020304" pitchFamily="18" charset="0"/>
              </a:rPr>
              <a:t> </a:t>
            </a:r>
            <a:r>
              <a:rPr lang="en-US" sz="1000" b="1" dirty="0">
                <a:latin typeface="Times New Roman" panose="02020603050405020304" pitchFamily="18" charset="0"/>
                <a:cs typeface="Times New Roman" panose="02020603050405020304" pitchFamily="18" charset="0"/>
              </a:rPr>
              <a:t>(https://software.intel.com/en-us/articles/pin-a-dynamic-binary-instrumentation-tool)</a:t>
            </a:r>
            <a:endParaRPr lang="en-US" sz="1000" b="1" dirty="0" smtClean="0">
              <a:latin typeface="Times New Roman" panose="02020603050405020304" pitchFamily="18" charset="0"/>
              <a:cs typeface="Times New Roman" panose="02020603050405020304" pitchFamily="18" charset="0"/>
            </a:endParaRPr>
          </a:p>
        </p:txBody>
      </p:sp>
      <p:pic>
        <p:nvPicPr>
          <p:cNvPr id="14" name="그림 13"/>
          <p:cNvPicPr>
            <a:picLocks noChangeAspect="1"/>
          </p:cNvPicPr>
          <p:nvPr/>
        </p:nvPicPr>
        <p:blipFill>
          <a:blip r:embed="rId3"/>
          <a:stretch>
            <a:fillRect/>
          </a:stretch>
        </p:blipFill>
        <p:spPr>
          <a:xfrm>
            <a:off x="3513719" y="1600470"/>
            <a:ext cx="2753609" cy="1201052"/>
          </a:xfrm>
          <a:prstGeom prst="rect">
            <a:avLst/>
          </a:prstGeom>
        </p:spPr>
      </p:pic>
    </p:spTree>
    <p:extLst>
      <p:ext uri="{BB962C8B-B14F-4D97-AF65-F5344CB8AC3E}">
        <p14:creationId xmlns:p14="http://schemas.microsoft.com/office/powerpoint/2010/main" val="3672570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20" name="아래로 구부러진 화살표 19"/>
          <p:cNvSpPr/>
          <p:nvPr/>
        </p:nvSpPr>
        <p:spPr>
          <a:xfrm rot="18739795">
            <a:off x="2300297" y="3279144"/>
            <a:ext cx="1203906" cy="443697"/>
          </a:xfrm>
          <a:prstGeom prst="curvedDownArrow">
            <a:avLst>
              <a:gd name="adj1" fmla="val 25000"/>
              <a:gd name="adj2" fmla="val 109504"/>
              <a:gd name="adj3" fmla="val 667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3" name="그림 2"/>
          <p:cNvPicPr>
            <a:picLocks noChangeAspect="1"/>
          </p:cNvPicPr>
          <p:nvPr/>
        </p:nvPicPr>
        <p:blipFill>
          <a:blip r:embed="rId3"/>
          <a:stretch>
            <a:fillRect/>
          </a:stretch>
        </p:blipFill>
        <p:spPr>
          <a:xfrm>
            <a:off x="3397688" y="1737119"/>
            <a:ext cx="5606612" cy="4642866"/>
          </a:xfrm>
          <a:prstGeom prst="rect">
            <a:avLst/>
          </a:prstGeom>
        </p:spPr>
      </p:pic>
      <p:sp>
        <p:nvSpPr>
          <p:cNvPr id="7" name="직사각형 6"/>
          <p:cNvSpPr/>
          <p:nvPr/>
        </p:nvSpPr>
        <p:spPr>
          <a:xfrm>
            <a:off x="3877056" y="2651760"/>
            <a:ext cx="3410712" cy="22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사각형 설명선 21"/>
          <p:cNvSpPr/>
          <p:nvPr/>
        </p:nvSpPr>
        <p:spPr>
          <a:xfrm>
            <a:off x="6830568" y="2209402"/>
            <a:ext cx="1197864" cy="312538"/>
          </a:xfrm>
          <a:prstGeom prst="wedgeRoundRectCallout">
            <a:avLst>
              <a:gd name="adj1" fmla="val -39311"/>
              <a:gd name="adj2" fmla="val 7378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smtClean="0">
                <a:ln w="0"/>
                <a:solidFill>
                  <a:schemeClr val="tx1"/>
                </a:solidFill>
                <a:effectLst>
                  <a:outerShdw blurRad="38100" dist="19050" dir="2700000" algn="tl" rotWithShape="0">
                    <a:schemeClr val="dk1">
                      <a:alpha val="40000"/>
                    </a:schemeClr>
                  </a:outerShdw>
                </a:effectLst>
              </a:rPr>
              <a:t>bimodal</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762788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20" name="아래로 구부러진 화살표 19"/>
          <p:cNvSpPr/>
          <p:nvPr/>
        </p:nvSpPr>
        <p:spPr>
          <a:xfrm rot="18739795">
            <a:off x="2300297" y="3279144"/>
            <a:ext cx="1203906" cy="443697"/>
          </a:xfrm>
          <a:prstGeom prst="curvedDownArrow">
            <a:avLst>
              <a:gd name="adj1" fmla="val 25000"/>
              <a:gd name="adj2" fmla="val 109504"/>
              <a:gd name="adj3" fmla="val 667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7" name="그림 6"/>
          <p:cNvPicPr>
            <a:picLocks noChangeAspect="1"/>
          </p:cNvPicPr>
          <p:nvPr/>
        </p:nvPicPr>
        <p:blipFill>
          <a:blip r:embed="rId3"/>
          <a:stretch>
            <a:fillRect/>
          </a:stretch>
        </p:blipFill>
        <p:spPr>
          <a:xfrm>
            <a:off x="3370553" y="1678781"/>
            <a:ext cx="5500353" cy="4833231"/>
          </a:xfrm>
          <a:prstGeom prst="rect">
            <a:avLst/>
          </a:prstGeom>
        </p:spPr>
      </p:pic>
      <p:sp>
        <p:nvSpPr>
          <p:cNvPr id="16" name="직사각형 15"/>
          <p:cNvSpPr/>
          <p:nvPr/>
        </p:nvSpPr>
        <p:spPr>
          <a:xfrm>
            <a:off x="3941064" y="1715357"/>
            <a:ext cx="3410712" cy="22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사각형 설명선 7"/>
          <p:cNvSpPr/>
          <p:nvPr/>
        </p:nvSpPr>
        <p:spPr>
          <a:xfrm>
            <a:off x="6647688" y="1293091"/>
            <a:ext cx="1197864" cy="312538"/>
          </a:xfrm>
          <a:prstGeom prst="wedgeRoundRectCallout">
            <a:avLst>
              <a:gd name="adj1" fmla="val -39311"/>
              <a:gd name="adj2" fmla="val 7378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err="1" smtClean="0">
                <a:ln w="0"/>
                <a:solidFill>
                  <a:schemeClr val="tx1"/>
                </a:solidFill>
                <a:effectLst>
                  <a:outerShdw blurRad="38100" dist="19050" dir="2700000" algn="tl" rotWithShape="0">
                    <a:schemeClr val="dk1">
                      <a:alpha val="40000"/>
                    </a:schemeClr>
                  </a:outerShdw>
                </a:effectLst>
              </a:rPr>
              <a:t>gshare</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82847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43</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52507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9" name="아래쪽 화살표 18"/>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위로 구부러진 화살표 6"/>
          <p:cNvSpPr/>
          <p:nvPr/>
        </p:nvSpPr>
        <p:spPr>
          <a:xfrm rot="1591236">
            <a:off x="2661104" y="5952791"/>
            <a:ext cx="852858" cy="416683"/>
          </a:xfrm>
          <a:prstGeom prst="curvedUpArrow">
            <a:avLst>
              <a:gd name="adj1" fmla="val 25000"/>
              <a:gd name="adj2" fmla="val 92812"/>
              <a:gd name="adj3" fmla="val 78746"/>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1" name="그림 10"/>
          <p:cNvPicPr>
            <a:picLocks noChangeAspect="1"/>
          </p:cNvPicPr>
          <p:nvPr/>
        </p:nvPicPr>
        <p:blipFill>
          <a:blip r:embed="rId3"/>
          <a:stretch>
            <a:fillRect/>
          </a:stretch>
        </p:blipFill>
        <p:spPr>
          <a:xfrm>
            <a:off x="3562120" y="1366968"/>
            <a:ext cx="5188688" cy="5034557"/>
          </a:xfrm>
          <a:prstGeom prst="rect">
            <a:avLst/>
          </a:prstGeom>
        </p:spPr>
      </p:pic>
      <p:sp>
        <p:nvSpPr>
          <p:cNvPr id="22" name="직사각형 21"/>
          <p:cNvSpPr/>
          <p:nvPr/>
        </p:nvSpPr>
        <p:spPr>
          <a:xfrm>
            <a:off x="3562120" y="1938527"/>
            <a:ext cx="2984984" cy="58306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42435255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3562120" y="1305084"/>
            <a:ext cx="5141522" cy="5166360"/>
          </a:xfrm>
          <a:prstGeom prst="rect">
            <a:avLst/>
          </a:prstGeom>
        </p:spPr>
      </p:pic>
      <p:sp>
        <p:nvSpPr>
          <p:cNvPr id="4" name="灯片编号占位符 3"/>
          <p:cNvSpPr>
            <a:spLocks noGrp="1"/>
          </p:cNvSpPr>
          <p:nvPr>
            <p:ph type="sldNum" sz="quarter" idx="12"/>
          </p:nvPr>
        </p:nvSpPr>
        <p:spPr/>
        <p:txBody>
          <a:bodyPr/>
          <a:lstStyle/>
          <a:p>
            <a:fld id="{FB9F67F0-7A87-470E-B2F5-42F66C73C23D}" type="slidenum">
              <a:rPr lang="en-US" smtClean="0"/>
              <a:pPr/>
              <a:t>44</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52507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9" name="아래쪽 화살표 18"/>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위로 구부러진 화살표 6"/>
          <p:cNvSpPr/>
          <p:nvPr/>
        </p:nvSpPr>
        <p:spPr>
          <a:xfrm rot="1591236">
            <a:off x="2661104" y="5952791"/>
            <a:ext cx="852858" cy="416683"/>
          </a:xfrm>
          <a:prstGeom prst="curvedUpArrow">
            <a:avLst>
              <a:gd name="adj1" fmla="val 25000"/>
              <a:gd name="adj2" fmla="val 92812"/>
              <a:gd name="adj3" fmla="val 78746"/>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직사각형 21"/>
          <p:cNvSpPr/>
          <p:nvPr/>
        </p:nvSpPr>
        <p:spPr>
          <a:xfrm>
            <a:off x="3562120" y="1938527"/>
            <a:ext cx="2984984" cy="58306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4032354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9069" y="2360657"/>
            <a:ext cx="7162800" cy="553998"/>
          </a:xfrm>
          <a:prstGeom prst="rect">
            <a:avLst/>
          </a:prstGeom>
          <a:noFill/>
        </p:spPr>
        <p:txBody>
          <a:bodyPr wrap="square" rtlCol="0">
            <a:spAutoFit/>
          </a:bodyPr>
          <a:lstStyle/>
          <a:p>
            <a:pPr algn="ct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Result </a:t>
            </a: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a:t>
            </a:r>
            <a:endPar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6041" y="3257220"/>
            <a:ext cx="2023062" cy="2030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118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46</a:t>
            </a:fld>
            <a:endParaRPr lang="en-US"/>
          </a:p>
        </p:txBody>
      </p:sp>
      <p:sp>
        <p:nvSpPr>
          <p:cNvPr id="6" name="Title 1"/>
          <p:cNvSpPr txBox="1">
            <a:spLocks/>
          </p:cNvSpPr>
          <p:nvPr/>
        </p:nvSpPr>
        <p:spPr>
          <a:xfrm>
            <a:off x="696036" y="660128"/>
            <a:ext cx="61391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Simulation</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4547399"/>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Parameters in the Cache Simulation</a:t>
            </a: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Calculations</a:t>
            </a:r>
          </a:p>
          <a:p>
            <a:pPr marL="342900" indent="-342900">
              <a:spcAft>
                <a:spcPts val="500"/>
              </a:spcAft>
              <a:buFont typeface="Arial" panose="020B0604020202020204" pitchFamily="34" charset="0"/>
              <a:buChar char="•"/>
            </a:pPr>
            <a:r>
              <a:rPr lang="en-US" sz="2400" b="1" dirty="0" err="1" smtClean="0">
                <a:latin typeface="Times New Roman" panose="02020603050405020304" pitchFamily="18" charset="0"/>
                <a:cs typeface="Times New Roman" panose="02020603050405020304" pitchFamily="18" charset="0"/>
              </a:rPr>
              <a:t>Mis</a:t>
            </a:r>
            <a:r>
              <a:rPr lang="en-US" sz="2400" b="1" dirty="0" smtClean="0">
                <a:latin typeface="Times New Roman" panose="02020603050405020304" pitchFamily="18" charset="0"/>
                <a:cs typeface="Times New Roman" panose="02020603050405020304" pitchFamily="18" charset="0"/>
              </a:rPr>
              <a:t>-prediction </a:t>
            </a:r>
            <a:r>
              <a:rPr lang="en-US" sz="2400" b="1" dirty="0">
                <a:latin typeface="Times New Roman" panose="02020603050405020304" pitchFamily="18" charset="0"/>
                <a:cs typeface="Times New Roman" panose="02020603050405020304" pitchFamily="18" charset="0"/>
              </a:rPr>
              <a:t>Rate</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gcc_trace.txt</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jpeg_trace.txt</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perl_trace.txt</a:t>
            </a: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Combined results for bimodal </a:t>
            </a:r>
            <a:r>
              <a:rPr lang="en-US" sz="2400" b="1" dirty="0" smtClean="0">
                <a:latin typeface="Times New Roman" panose="02020603050405020304" pitchFamily="18" charset="0"/>
                <a:cs typeface="Times New Roman" panose="02020603050405020304" pitchFamily="18" charset="0"/>
              </a:rPr>
              <a:t>predictor</a:t>
            </a:r>
          </a:p>
          <a:p>
            <a:pPr marL="342900" indent="-342900">
              <a:spcAft>
                <a:spcPts val="500"/>
              </a:spcAf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Combined results for </a:t>
            </a:r>
            <a:r>
              <a:rPr lang="en-US" altLang="zh-CN" sz="2400" b="1" dirty="0" err="1" smtClean="0">
                <a:latin typeface="Times New Roman" panose="02020603050405020304" pitchFamily="18" charset="0"/>
                <a:cs typeface="Times New Roman" panose="02020603050405020304" pitchFamily="18" charset="0"/>
              </a:rPr>
              <a:t>gshare</a:t>
            </a:r>
            <a:r>
              <a:rPr lang="en-US" altLang="zh-CN" sz="2400" b="1" dirty="0" smtClean="0">
                <a:latin typeface="Times New Roman" panose="02020603050405020304" pitchFamily="18" charset="0"/>
                <a:cs typeface="Times New Roman" panose="02020603050405020304" pitchFamily="18" charset="0"/>
              </a:rPr>
              <a:t> predictor</a:t>
            </a:r>
            <a:endParaRPr lang="en-US" sz="2400" b="1" dirty="0">
              <a:latin typeface="Times New Roman" panose="02020603050405020304" pitchFamily="18" charset="0"/>
              <a:cs typeface="Times New Roman" panose="02020603050405020304" pitchFamily="18" charset="0"/>
            </a:endParaRP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Analysis and Conclusion</a:t>
            </a: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434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47</a:t>
            </a:fld>
            <a:endParaRPr lang="en-US"/>
          </a:p>
        </p:txBody>
      </p:sp>
      <p:sp>
        <p:nvSpPr>
          <p:cNvPr id="6" name="Title 1"/>
          <p:cNvSpPr txBox="1">
            <a:spLocks/>
          </p:cNvSpPr>
          <p:nvPr/>
        </p:nvSpPr>
        <p:spPr>
          <a:xfrm>
            <a:off x="735620" y="835571"/>
            <a:ext cx="6847594" cy="611515"/>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The Parameters in the Cache Simulation</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633581694"/>
              </p:ext>
            </p:extLst>
          </p:nvPr>
        </p:nvGraphicFramePr>
        <p:xfrm>
          <a:off x="713482" y="1852913"/>
          <a:ext cx="7888313" cy="4153749"/>
        </p:xfrm>
        <a:graphic>
          <a:graphicData uri="http://schemas.openxmlformats.org/presentationml/2006/ole">
            <mc:AlternateContent xmlns:mc="http://schemas.openxmlformats.org/markup-compatibility/2006">
              <mc:Choice xmlns:v="urn:schemas-microsoft-com:vml" Requires="v">
                <p:oleObj spid="_x0000_s3103" name="Worksheet" r:id="rId6" imgW="5914944" imgH="3114764" progId="Excel.Sheet.12">
                  <p:embed/>
                </p:oleObj>
              </mc:Choice>
              <mc:Fallback>
                <p:oleObj name="Worksheet" r:id="rId6" imgW="5914944" imgH="3114764" progId="Excel.Sheet.12">
                  <p:embed/>
                  <p:pic>
                    <p:nvPicPr>
                      <p:cNvPr id="0" name=""/>
                      <p:cNvPicPr/>
                      <p:nvPr/>
                    </p:nvPicPr>
                    <p:blipFill>
                      <a:blip r:embed="rId7"/>
                      <a:stretch>
                        <a:fillRect/>
                      </a:stretch>
                    </p:blipFill>
                    <p:spPr>
                      <a:xfrm>
                        <a:off x="713482" y="1852913"/>
                        <a:ext cx="7888313" cy="4153749"/>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3408015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48</a:t>
            </a:fld>
            <a:endParaRPr lang="en-US"/>
          </a:p>
        </p:txBody>
      </p:sp>
      <p:sp>
        <p:nvSpPr>
          <p:cNvPr id="6" name="Title 1"/>
          <p:cNvSpPr txBox="1">
            <a:spLocks/>
          </p:cNvSpPr>
          <p:nvPr/>
        </p:nvSpPr>
        <p:spPr>
          <a:xfrm>
            <a:off x="696036" y="660128"/>
            <a:ext cx="6503254"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Calculations</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65039" y="1235730"/>
            <a:ext cx="7981439" cy="6001643"/>
          </a:xfrm>
          <a:prstGeom prst="rect">
            <a:avLst/>
          </a:prstGeom>
          <a:noFill/>
        </p:spPr>
        <p:txBody>
          <a:bodyPr wrap="square" rtlCol="0">
            <a:spAutoFit/>
          </a:bodyPr>
          <a:lstStyle/>
          <a:p>
            <a:pPr marL="342900" indent="-342900">
              <a:buFont typeface="Wingdings" panose="05000000000000000000" pitchFamily="2" charset="2"/>
              <a:buChar char="Ø"/>
            </a:pP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a:latin typeface="Times New Roman" panose="02020603050405020304" pitchFamily="18" charset="0"/>
                <a:cs typeface="Times New Roman" panose="02020603050405020304" pitchFamily="18" charset="0"/>
              </a:rPr>
              <a:t>Bimodal Predictor</a:t>
            </a:r>
          </a:p>
          <a:p>
            <a:pPr marL="342900" indent="-342900">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G-share Predictor</a:t>
            </a: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sz="2400" b="1" dirty="0">
                <a:latin typeface="Times New Roman" panose="02020603050405020304" pitchFamily="18" charset="0"/>
                <a:cs typeface="Times New Roman" panose="02020603050405020304" pitchFamily="18" charset="0"/>
              </a:rPr>
              <a:t>Hybrid Predictor</a:t>
            </a: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63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36" y="1660525"/>
            <a:ext cx="9342799" cy="117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8"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041" y="5772911"/>
            <a:ext cx="8401259" cy="52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18" name="Picture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36" y="3190875"/>
            <a:ext cx="8289747"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4281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49</a:t>
            </a:fld>
            <a:endParaRPr lang="en-US"/>
          </a:p>
        </p:txBody>
      </p:sp>
      <p:sp>
        <p:nvSpPr>
          <p:cNvPr id="6" name="Title 1"/>
          <p:cNvSpPr txBox="1">
            <a:spLocks/>
          </p:cNvSpPr>
          <p:nvPr/>
        </p:nvSpPr>
        <p:spPr>
          <a:xfrm>
            <a:off x="628854" y="789504"/>
            <a:ext cx="6716786" cy="740244"/>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2700" b="1" dirty="0" err="1"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Mis</a:t>
            </a:r>
            <a:r>
              <a:rPr lang="en-US" altLang="zh-CN"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-prediction </a:t>
            </a:r>
            <a:r>
              <a:rPr lang="en-US" altLang="zh-CN"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Rate of Bimodal Predictor for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251516105"/>
              </p:ext>
            </p:extLst>
          </p:nvPr>
        </p:nvGraphicFramePr>
        <p:xfrm>
          <a:off x="628854" y="1529748"/>
          <a:ext cx="8176203" cy="2049024"/>
        </p:xfrm>
        <a:graphic>
          <a:graphicData uri="http://schemas.openxmlformats.org/presentationml/2006/ole">
            <mc:AlternateContent xmlns:mc="http://schemas.openxmlformats.org/markup-compatibility/2006">
              <mc:Choice xmlns:v="urn:schemas-microsoft-com:vml" Requires="v">
                <p:oleObj spid="_x0000_s4127" name="Worksheet" r:id="rId6" imgW="7829635" imgH="1962147" progId="Excel.Sheet.12">
                  <p:embed/>
                </p:oleObj>
              </mc:Choice>
              <mc:Fallback>
                <p:oleObj name="Worksheet" r:id="rId6" imgW="7829635" imgH="1962147" progId="Excel.Sheet.12">
                  <p:embed/>
                  <p:pic>
                    <p:nvPicPr>
                      <p:cNvPr id="0" name=""/>
                      <p:cNvPicPr/>
                      <p:nvPr/>
                    </p:nvPicPr>
                    <p:blipFill>
                      <a:blip r:embed="rId7"/>
                      <a:stretch>
                        <a:fillRect/>
                      </a:stretch>
                    </p:blipFill>
                    <p:spPr>
                      <a:xfrm>
                        <a:off x="628854" y="1529748"/>
                        <a:ext cx="8176203" cy="2049024"/>
                      </a:xfrm>
                      <a:prstGeom prst="rect">
                        <a:avLst/>
                      </a:prstGeom>
                      <a:solidFill>
                        <a:schemeClr val="bg1"/>
                      </a:solidFill>
                    </p:spPr>
                  </p:pic>
                </p:oleObj>
              </mc:Fallback>
            </mc:AlternateContent>
          </a:graphicData>
        </a:graphic>
      </p:graphicFrame>
      <p:graphicFrame>
        <p:nvGraphicFramePr>
          <p:cNvPr id="10" name="Chart 9"/>
          <p:cNvGraphicFramePr>
            <a:graphicFrameLocks/>
          </p:cNvGraphicFramePr>
          <p:nvPr>
            <p:extLst>
              <p:ext uri="{D42A27DB-BD31-4B8C-83A1-F6EECF244321}">
                <p14:modId xmlns:p14="http://schemas.microsoft.com/office/powerpoint/2010/main" val="3989212447"/>
              </p:ext>
            </p:extLst>
          </p:nvPr>
        </p:nvGraphicFramePr>
        <p:xfrm>
          <a:off x="2312988" y="3629025"/>
          <a:ext cx="4557712" cy="265747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716527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2564" y="349798"/>
            <a:ext cx="3726181" cy="524639"/>
          </a:xfrm>
        </p:spPr>
        <p:txBody>
          <a:bodyPr>
            <a:normAutofit fontScale="90000"/>
          </a:bodyPr>
          <a:lstStyle/>
          <a:p>
            <a:pPr algn="l"/>
            <a:r>
              <a:rPr lang="en-US" sz="3000" b="1" dirty="0">
                <a:solidFill>
                  <a:srgbClr val="FF0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Outlines &amp; Summary</a:t>
            </a:r>
          </a:p>
        </p:txBody>
      </p:sp>
      <p:sp>
        <p:nvSpPr>
          <p:cNvPr id="3" name="Subtitle 2"/>
          <p:cNvSpPr>
            <a:spLocks noGrp="1"/>
          </p:cNvSpPr>
          <p:nvPr>
            <p:ph type="subTitle" idx="1"/>
          </p:nvPr>
        </p:nvSpPr>
        <p:spPr>
          <a:xfrm>
            <a:off x="255316" y="1258430"/>
            <a:ext cx="8463015" cy="5599570"/>
          </a:xfrm>
        </p:spPr>
        <p:txBody>
          <a:bodyPr>
            <a:noAutofit/>
          </a:bodyPr>
          <a:lstStyle/>
          <a:p>
            <a:pPr marL="342900" indent="-342900" algn="l">
              <a:lnSpc>
                <a:spcPts val="1000"/>
              </a:lnSpc>
              <a:buFont typeface="Wingdings" panose="05000000000000000000" pitchFamily="2" charset="2"/>
              <a:buChar char="v"/>
            </a:pP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and background</a:t>
            </a:r>
          </a:p>
          <a:p>
            <a:pPr algn="l">
              <a:lnSpc>
                <a:spcPts val="1000"/>
              </a:lnSpc>
            </a:pP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marL="342900" indent="-342900" algn="l">
              <a:lnSpc>
                <a:spcPts val="1000"/>
              </a:lnSpc>
              <a:buFont typeface="Wingdings" panose="05000000000000000000" pitchFamily="2" charset="2"/>
              <a:buChar char="v"/>
            </a:pPr>
            <a:endPar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algn="l">
              <a:lnSpc>
                <a:spcPts val="1000"/>
              </a:lnSpc>
            </a:pPr>
            <a:endParaRPr lang="en-US" sz="2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endPar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Simulator  Capability</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Bimodal predictor</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G-shared predictor</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Hybrid predictor</a:t>
            </a:r>
          </a:p>
          <a:p>
            <a:pPr marL="514350" indent="-514350" algn="l">
              <a:lnSpc>
                <a:spcPts val="1000"/>
              </a:lnSpc>
              <a:buFont typeface="Wingdings" panose="05000000000000000000" pitchFamily="2" charset="2"/>
              <a:buChar char="ü"/>
            </a:pPr>
            <a:endPar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Simulator  Implementation</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Code Compile</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Code Analyse</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Structure </a:t>
            </a:r>
            <a:endParaRPr lang="en-GB" sz="2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Results and </a:t>
            </a:r>
            <a:r>
              <a:rPr lang="en-GB"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a:t>
            </a:r>
          </a:p>
          <a:p>
            <a:pPr marL="342900" indent="-342900" algn="l">
              <a:buFont typeface="Wingdings" panose="05000000000000000000" pitchFamily="2" charset="2"/>
              <a:buChar char="v"/>
            </a:pPr>
            <a:endPar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pPr algn="l"/>
            <a:endParaRPr lang="en-GB" sz="2200" b="1" dirty="0">
              <a:solidFill>
                <a:schemeClr val="tx1"/>
              </a:solidFill>
              <a:effectLst>
                <a:outerShdw blurRad="38100" dist="38100" dir="2700000" algn="tl">
                  <a:srgbClr val="000000">
                    <a:alpha val="43137"/>
                  </a:srgbClr>
                </a:outerShdw>
              </a:effectLst>
              <a:latin typeface="Constantia" panose="02030602050306030303" pitchFamily="18" charset="0"/>
              <a:cs typeface="Times New Roman" panose="02020603050405020304" pitchFamily="18" charset="0"/>
            </a:endParaRPr>
          </a:p>
          <a:p>
            <a:pPr algn="l"/>
            <a:endParaRPr lang="en-US" sz="2200" b="1" dirty="0" smtClean="0">
              <a:solidFill>
                <a:schemeClr val="tx1"/>
              </a:solidFill>
              <a:effectLst>
                <a:outerShdw blurRad="38100" dist="38100" dir="2700000" algn="tl">
                  <a:srgbClr val="000000">
                    <a:alpha val="43137"/>
                  </a:srgbClr>
                </a:outerShdw>
              </a:effectLst>
              <a:latin typeface="Constantia" panose="02030602050306030303"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FB9F67F0-7A87-470E-B2F5-42F66C73C23D}" type="slidenum">
              <a:rPr lang="en-US" smtClean="0"/>
              <a:t>5</a:t>
            </a:fld>
            <a:endParaRPr lang="en-US" dirty="0"/>
          </a:p>
        </p:txBody>
      </p:sp>
      <p:pic>
        <p:nvPicPr>
          <p:cNvPr id="9"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248" y="5211483"/>
            <a:ext cx="1894052" cy="14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88432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50</a:t>
            </a:fld>
            <a:endParaRPr lang="en-US"/>
          </a:p>
        </p:txBody>
      </p:sp>
      <p:sp>
        <p:nvSpPr>
          <p:cNvPr id="6" name="Title 1"/>
          <p:cNvSpPr txBox="1">
            <a:spLocks/>
          </p:cNvSpPr>
          <p:nvPr/>
        </p:nvSpPr>
        <p:spPr>
          <a:xfrm>
            <a:off x="518617" y="486270"/>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73761604"/>
              </p:ext>
            </p:extLst>
          </p:nvPr>
        </p:nvGraphicFramePr>
        <p:xfrm>
          <a:off x="518617" y="1336871"/>
          <a:ext cx="7829550" cy="4914900"/>
        </p:xfrm>
        <a:graphic>
          <a:graphicData uri="http://schemas.openxmlformats.org/presentationml/2006/ole">
            <mc:AlternateContent xmlns:mc="http://schemas.openxmlformats.org/markup-compatibility/2006">
              <mc:Choice xmlns:v="urn:schemas-microsoft-com:vml" Requires="v">
                <p:oleObj spid="_x0000_s5151" name="Worksheet" r:id="rId6" imgW="7829635" imgH="4914951" progId="Excel.Sheet.12">
                  <p:embed/>
                </p:oleObj>
              </mc:Choice>
              <mc:Fallback>
                <p:oleObj name="Worksheet" r:id="rId6" imgW="7829635" imgH="4914951" progId="Excel.Sheet.12">
                  <p:embed/>
                  <p:pic>
                    <p:nvPicPr>
                      <p:cNvPr id="0" name=""/>
                      <p:cNvPicPr/>
                      <p:nvPr/>
                    </p:nvPicPr>
                    <p:blipFill>
                      <a:blip r:embed="rId7"/>
                      <a:stretch>
                        <a:fillRect/>
                      </a:stretch>
                    </p:blipFill>
                    <p:spPr>
                      <a:xfrm>
                        <a:off x="518617" y="1336871"/>
                        <a:ext cx="7829550" cy="491490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9967427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51</a:t>
            </a:fld>
            <a:endParaRPr lang="en-US"/>
          </a:p>
        </p:txBody>
      </p:sp>
      <p:sp>
        <p:nvSpPr>
          <p:cNvPr id="6" name="Title 1"/>
          <p:cNvSpPr txBox="1">
            <a:spLocks/>
          </p:cNvSpPr>
          <p:nvPr/>
        </p:nvSpPr>
        <p:spPr>
          <a:xfrm>
            <a:off x="518617" y="689985"/>
            <a:ext cx="796347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a:t>
            </a:r>
          </a:p>
          <a:p>
            <a:r>
              <a:rPr lang="en-US" dirty="0"/>
              <a:t>gcc_trace.txt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757331788"/>
              </p:ext>
            </p:extLst>
          </p:nvPr>
        </p:nvGraphicFramePr>
        <p:xfrm>
          <a:off x="518617" y="1529748"/>
          <a:ext cx="8183948" cy="5000625"/>
        </p:xfrm>
        <a:graphic>
          <a:graphicData uri="http://schemas.openxmlformats.org/presentationml/2006/ole">
            <mc:AlternateContent xmlns:mc="http://schemas.openxmlformats.org/markup-compatibility/2006">
              <mc:Choice xmlns:v="urn:schemas-microsoft-com:vml" Requires="v">
                <p:oleObj spid="_x0000_s6175" name="Worksheet" r:id="rId6" imgW="7829635" imgH="5000520" progId="Excel.Sheet.12">
                  <p:embed/>
                </p:oleObj>
              </mc:Choice>
              <mc:Fallback>
                <p:oleObj name="Worksheet" r:id="rId6" imgW="7829635" imgH="5000520" progId="Excel.Sheet.12">
                  <p:embed/>
                  <p:pic>
                    <p:nvPicPr>
                      <p:cNvPr id="0" name=""/>
                      <p:cNvPicPr/>
                      <p:nvPr/>
                    </p:nvPicPr>
                    <p:blipFill>
                      <a:blip r:embed="rId7"/>
                      <a:stretch>
                        <a:fillRect/>
                      </a:stretch>
                    </p:blipFill>
                    <p:spPr>
                      <a:xfrm>
                        <a:off x="518617" y="1529748"/>
                        <a:ext cx="8183948" cy="50006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0447403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52</a:t>
            </a:fld>
            <a:endParaRPr lang="en-US"/>
          </a:p>
        </p:txBody>
      </p:sp>
      <p:sp>
        <p:nvSpPr>
          <p:cNvPr id="6" name="Title 1"/>
          <p:cNvSpPr txBox="1">
            <a:spLocks/>
          </p:cNvSpPr>
          <p:nvPr/>
        </p:nvSpPr>
        <p:spPr>
          <a:xfrm>
            <a:off x="628854" y="517800"/>
            <a:ext cx="6716786"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972065603"/>
              </p:ext>
            </p:extLst>
          </p:nvPr>
        </p:nvGraphicFramePr>
        <p:xfrm>
          <a:off x="739091" y="1352637"/>
          <a:ext cx="7853116" cy="50166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11533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53</a:t>
            </a:fld>
            <a:endParaRPr lang="en-US"/>
          </a:p>
        </p:txBody>
      </p:sp>
      <p:sp>
        <p:nvSpPr>
          <p:cNvPr id="6" name="Title 1"/>
          <p:cNvSpPr txBox="1">
            <a:spLocks/>
          </p:cNvSpPr>
          <p:nvPr/>
        </p:nvSpPr>
        <p:spPr>
          <a:xfrm>
            <a:off x="518617" y="620770"/>
            <a:ext cx="7196091"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Bimodal Predictor for </a:t>
            </a:r>
            <a:r>
              <a:rPr lang="en-US" dirty="0"/>
              <a:t>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053278758"/>
              </p:ext>
            </p:extLst>
          </p:nvPr>
        </p:nvGraphicFramePr>
        <p:xfrm>
          <a:off x="518617" y="1361014"/>
          <a:ext cx="8215480" cy="1952625"/>
        </p:xfrm>
        <a:graphic>
          <a:graphicData uri="http://schemas.openxmlformats.org/presentationml/2006/ole">
            <mc:AlternateContent xmlns:mc="http://schemas.openxmlformats.org/markup-compatibility/2006">
              <mc:Choice xmlns:v="urn:schemas-microsoft-com:vml" Requires="v">
                <p:oleObj spid="_x0000_s7199" name="Worksheet" r:id="rId6" imgW="7829635" imgH="1952700" progId="Excel.Sheet.12">
                  <p:embed/>
                </p:oleObj>
              </mc:Choice>
              <mc:Fallback>
                <p:oleObj name="Worksheet" r:id="rId6" imgW="7829635" imgH="1952700" progId="Excel.Sheet.12">
                  <p:embed/>
                  <p:pic>
                    <p:nvPicPr>
                      <p:cNvPr id="0" name=""/>
                      <p:cNvPicPr/>
                      <p:nvPr/>
                    </p:nvPicPr>
                    <p:blipFill>
                      <a:blip r:embed="rId7"/>
                      <a:stretch>
                        <a:fillRect/>
                      </a:stretch>
                    </p:blipFill>
                    <p:spPr>
                      <a:xfrm>
                        <a:off x="518617" y="1361014"/>
                        <a:ext cx="8215480" cy="1952625"/>
                      </a:xfrm>
                      <a:prstGeom prst="rect">
                        <a:avLst/>
                      </a:prstGeom>
                      <a:solidFill>
                        <a:sysClr val="window" lastClr="FFFFFF"/>
                      </a:solidFill>
                    </p:spPr>
                  </p:pic>
                </p:oleObj>
              </mc:Fallback>
            </mc:AlternateContent>
          </a:graphicData>
        </a:graphic>
      </p:graphicFrame>
      <p:graphicFrame>
        <p:nvGraphicFramePr>
          <p:cNvPr id="13" name="Chart 12"/>
          <p:cNvGraphicFramePr>
            <a:graphicFrameLocks/>
          </p:cNvGraphicFramePr>
          <p:nvPr>
            <p:extLst>
              <p:ext uri="{D42A27DB-BD31-4B8C-83A1-F6EECF244321}">
                <p14:modId xmlns:p14="http://schemas.microsoft.com/office/powerpoint/2010/main" val="2438986276"/>
              </p:ext>
            </p:extLst>
          </p:nvPr>
        </p:nvGraphicFramePr>
        <p:xfrm>
          <a:off x="1710604" y="3389063"/>
          <a:ext cx="4994234" cy="315615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548986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54</a:t>
            </a:fld>
            <a:endParaRPr lang="en-US"/>
          </a:p>
        </p:txBody>
      </p:sp>
      <p:sp>
        <p:nvSpPr>
          <p:cNvPr id="6" name="Title 1"/>
          <p:cNvSpPr txBox="1">
            <a:spLocks/>
          </p:cNvSpPr>
          <p:nvPr/>
        </p:nvSpPr>
        <p:spPr>
          <a:xfrm>
            <a:off x="313421" y="517800"/>
            <a:ext cx="714245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454980650"/>
              </p:ext>
            </p:extLst>
          </p:nvPr>
        </p:nvGraphicFramePr>
        <p:xfrm>
          <a:off x="313665" y="1529748"/>
          <a:ext cx="8436197" cy="4895850"/>
        </p:xfrm>
        <a:graphic>
          <a:graphicData uri="http://schemas.openxmlformats.org/presentationml/2006/ole">
            <mc:AlternateContent xmlns:mc="http://schemas.openxmlformats.org/markup-compatibility/2006">
              <mc:Choice xmlns:v="urn:schemas-microsoft-com:vml" Requires="v">
                <p:oleObj spid="_x0000_s8223" name="Worksheet" r:id="rId6" imgW="7829635" imgH="4895785" progId="Excel.Sheet.12">
                  <p:embed/>
                </p:oleObj>
              </mc:Choice>
              <mc:Fallback>
                <p:oleObj name="Worksheet" r:id="rId6" imgW="7829635" imgH="4895785" progId="Excel.Sheet.12">
                  <p:embed/>
                  <p:pic>
                    <p:nvPicPr>
                      <p:cNvPr id="0" name=""/>
                      <p:cNvPicPr/>
                      <p:nvPr/>
                    </p:nvPicPr>
                    <p:blipFill>
                      <a:blip r:embed="rId7"/>
                      <a:stretch>
                        <a:fillRect/>
                      </a:stretch>
                    </p:blipFill>
                    <p:spPr>
                      <a:xfrm>
                        <a:off x="313665" y="1529748"/>
                        <a:ext cx="8436197" cy="489585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21346974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55</a:t>
            </a:fld>
            <a:endParaRPr lang="en-US"/>
          </a:p>
        </p:txBody>
      </p:sp>
      <p:sp>
        <p:nvSpPr>
          <p:cNvPr id="6" name="Title 1"/>
          <p:cNvSpPr txBox="1">
            <a:spLocks/>
          </p:cNvSpPr>
          <p:nvPr/>
        </p:nvSpPr>
        <p:spPr>
          <a:xfrm>
            <a:off x="501423" y="533565"/>
            <a:ext cx="6954454"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jpeg_trace.txt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570564764"/>
              </p:ext>
            </p:extLst>
          </p:nvPr>
        </p:nvGraphicFramePr>
        <p:xfrm>
          <a:off x="518617" y="1529748"/>
          <a:ext cx="8215480" cy="5000625"/>
        </p:xfrm>
        <a:graphic>
          <a:graphicData uri="http://schemas.openxmlformats.org/presentationml/2006/ole">
            <mc:AlternateContent xmlns:mc="http://schemas.openxmlformats.org/markup-compatibility/2006">
              <mc:Choice xmlns:v="urn:schemas-microsoft-com:vml" Requires="v">
                <p:oleObj spid="_x0000_s9247" name="Worksheet" r:id="rId6" imgW="7829635" imgH="5000520" progId="Excel.Sheet.12">
                  <p:embed/>
                </p:oleObj>
              </mc:Choice>
              <mc:Fallback>
                <p:oleObj name="Worksheet" r:id="rId6" imgW="7829635" imgH="5000520" progId="Excel.Sheet.12">
                  <p:embed/>
                  <p:pic>
                    <p:nvPicPr>
                      <p:cNvPr id="0" name=""/>
                      <p:cNvPicPr/>
                      <p:nvPr/>
                    </p:nvPicPr>
                    <p:blipFill>
                      <a:blip r:embed="rId7"/>
                      <a:stretch>
                        <a:fillRect/>
                      </a:stretch>
                    </p:blipFill>
                    <p:spPr>
                      <a:xfrm>
                        <a:off x="518617" y="1529748"/>
                        <a:ext cx="8215480" cy="50006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9082904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56</a:t>
            </a:fld>
            <a:endParaRPr lang="en-US"/>
          </a:p>
        </p:txBody>
      </p:sp>
      <p:sp>
        <p:nvSpPr>
          <p:cNvPr id="6" name="Title 1"/>
          <p:cNvSpPr txBox="1">
            <a:spLocks/>
          </p:cNvSpPr>
          <p:nvPr/>
        </p:nvSpPr>
        <p:spPr>
          <a:xfrm>
            <a:off x="739089" y="784578"/>
            <a:ext cx="733285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2755413204"/>
              </p:ext>
            </p:extLst>
          </p:nvPr>
        </p:nvGraphicFramePr>
        <p:xfrm>
          <a:off x="739091" y="1529748"/>
          <a:ext cx="7766961" cy="50475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30240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57</a:t>
            </a:fld>
            <a:endParaRPr lang="en-US"/>
          </a:p>
        </p:txBody>
      </p:sp>
      <p:sp>
        <p:nvSpPr>
          <p:cNvPr id="6" name="Title 1"/>
          <p:cNvSpPr txBox="1">
            <a:spLocks/>
          </p:cNvSpPr>
          <p:nvPr/>
        </p:nvSpPr>
        <p:spPr>
          <a:xfrm>
            <a:off x="518617" y="657226"/>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Bimodal Predictor for </a:t>
            </a:r>
            <a:r>
              <a:rPr lang="en-US" dirty="0"/>
              <a:t>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03338147"/>
              </p:ext>
            </p:extLst>
          </p:nvPr>
        </p:nvGraphicFramePr>
        <p:xfrm>
          <a:off x="518617" y="1445259"/>
          <a:ext cx="7829550" cy="1952625"/>
        </p:xfrm>
        <a:graphic>
          <a:graphicData uri="http://schemas.openxmlformats.org/presentationml/2006/ole">
            <mc:AlternateContent xmlns:mc="http://schemas.openxmlformats.org/markup-compatibility/2006">
              <mc:Choice xmlns:v="urn:schemas-microsoft-com:vml" Requires="v">
                <p:oleObj spid="_x0000_s10271" name="Worksheet" r:id="rId6" imgW="7829635" imgH="1952700" progId="Excel.Sheet.12">
                  <p:embed/>
                </p:oleObj>
              </mc:Choice>
              <mc:Fallback>
                <p:oleObj name="Worksheet" r:id="rId6" imgW="7829635" imgH="1952700" progId="Excel.Sheet.12">
                  <p:embed/>
                  <p:pic>
                    <p:nvPicPr>
                      <p:cNvPr id="0" name=""/>
                      <p:cNvPicPr/>
                      <p:nvPr/>
                    </p:nvPicPr>
                    <p:blipFill>
                      <a:blip r:embed="rId7"/>
                      <a:stretch>
                        <a:fillRect/>
                      </a:stretch>
                    </p:blipFill>
                    <p:spPr>
                      <a:xfrm>
                        <a:off x="518617" y="1445259"/>
                        <a:ext cx="7829550" cy="1952625"/>
                      </a:xfrm>
                      <a:prstGeom prst="rect">
                        <a:avLst/>
                      </a:prstGeom>
                      <a:solidFill>
                        <a:sysClr val="window" lastClr="FFFFFF"/>
                      </a:solidFill>
                    </p:spPr>
                  </p:pic>
                </p:oleObj>
              </mc:Fallback>
            </mc:AlternateContent>
          </a:graphicData>
        </a:graphic>
      </p:graphicFrame>
      <p:graphicFrame>
        <p:nvGraphicFramePr>
          <p:cNvPr id="19" name="Chart 18"/>
          <p:cNvGraphicFramePr>
            <a:graphicFrameLocks/>
          </p:cNvGraphicFramePr>
          <p:nvPr>
            <p:extLst>
              <p:ext uri="{D42A27DB-BD31-4B8C-83A1-F6EECF244321}">
                <p14:modId xmlns:p14="http://schemas.microsoft.com/office/powerpoint/2010/main" val="965193118"/>
              </p:ext>
            </p:extLst>
          </p:nvPr>
        </p:nvGraphicFramePr>
        <p:xfrm>
          <a:off x="1775951" y="3519355"/>
          <a:ext cx="5444655" cy="295815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40940917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58</a:t>
            </a:fld>
            <a:endParaRPr lang="en-US"/>
          </a:p>
        </p:txBody>
      </p:sp>
      <p:sp>
        <p:nvSpPr>
          <p:cNvPr id="6" name="Title 1"/>
          <p:cNvSpPr txBox="1">
            <a:spLocks/>
          </p:cNvSpPr>
          <p:nvPr/>
        </p:nvSpPr>
        <p:spPr>
          <a:xfrm>
            <a:off x="501300" y="502035"/>
            <a:ext cx="6782369"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080086540"/>
              </p:ext>
            </p:extLst>
          </p:nvPr>
        </p:nvGraphicFramePr>
        <p:xfrm>
          <a:off x="518617" y="1349441"/>
          <a:ext cx="7829550" cy="4895850"/>
        </p:xfrm>
        <a:graphic>
          <a:graphicData uri="http://schemas.openxmlformats.org/presentationml/2006/ole">
            <mc:AlternateContent xmlns:mc="http://schemas.openxmlformats.org/markup-compatibility/2006">
              <mc:Choice xmlns:v="urn:schemas-microsoft-com:vml" Requires="v">
                <p:oleObj spid="_x0000_s11295" name="Worksheet" r:id="rId6" imgW="7829635" imgH="4895785" progId="Excel.Sheet.12">
                  <p:embed/>
                </p:oleObj>
              </mc:Choice>
              <mc:Fallback>
                <p:oleObj name="Worksheet" r:id="rId6" imgW="7829635" imgH="4895785" progId="Excel.Sheet.12">
                  <p:embed/>
                  <p:pic>
                    <p:nvPicPr>
                      <p:cNvPr id="0" name=""/>
                      <p:cNvPicPr/>
                      <p:nvPr/>
                    </p:nvPicPr>
                    <p:blipFill>
                      <a:blip r:embed="rId7"/>
                      <a:stretch>
                        <a:fillRect/>
                      </a:stretch>
                    </p:blipFill>
                    <p:spPr>
                      <a:xfrm>
                        <a:off x="518617" y="1349441"/>
                        <a:ext cx="7829550" cy="489585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3238670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59</a:t>
            </a:fld>
            <a:endParaRPr lang="en-US"/>
          </a:p>
        </p:txBody>
      </p:sp>
      <p:sp>
        <p:nvSpPr>
          <p:cNvPr id="6" name="Title 1"/>
          <p:cNvSpPr txBox="1">
            <a:spLocks/>
          </p:cNvSpPr>
          <p:nvPr/>
        </p:nvSpPr>
        <p:spPr>
          <a:xfrm>
            <a:off x="518617" y="438973"/>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perl_trace.txt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158840502"/>
              </p:ext>
            </p:extLst>
          </p:nvPr>
        </p:nvGraphicFramePr>
        <p:xfrm>
          <a:off x="644620" y="1321106"/>
          <a:ext cx="7829550" cy="5076825"/>
        </p:xfrm>
        <a:graphic>
          <a:graphicData uri="http://schemas.openxmlformats.org/presentationml/2006/ole">
            <mc:AlternateContent xmlns:mc="http://schemas.openxmlformats.org/markup-compatibility/2006">
              <mc:Choice xmlns:v="urn:schemas-microsoft-com:vml" Requires="v">
                <p:oleObj spid="_x0000_s12319" name="Worksheet" r:id="rId6" imgW="7829635" imgH="5076911" progId="Excel.Sheet.12">
                  <p:embed/>
                </p:oleObj>
              </mc:Choice>
              <mc:Fallback>
                <p:oleObj name="Worksheet" r:id="rId6" imgW="7829635" imgH="5076911" progId="Excel.Sheet.12">
                  <p:embed/>
                  <p:pic>
                    <p:nvPicPr>
                      <p:cNvPr id="0" name=""/>
                      <p:cNvPicPr/>
                      <p:nvPr/>
                    </p:nvPicPr>
                    <p:blipFill>
                      <a:blip r:embed="rId7"/>
                      <a:stretch>
                        <a:fillRect/>
                      </a:stretch>
                    </p:blipFill>
                    <p:spPr>
                      <a:xfrm>
                        <a:off x="644620" y="1321106"/>
                        <a:ext cx="7829550" cy="50768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228277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a:t>
            </a:fld>
            <a:endParaRPr lang="en-US" dirty="0"/>
          </a:p>
        </p:txBody>
      </p:sp>
      <p:sp>
        <p:nvSpPr>
          <p:cNvPr id="6" name="Title 1"/>
          <p:cNvSpPr txBox="1">
            <a:spLocks/>
          </p:cNvSpPr>
          <p:nvPr/>
        </p:nvSpPr>
        <p:spPr>
          <a:xfrm>
            <a:off x="617219" y="442913"/>
            <a:ext cx="61391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Introduction and background</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TextBox 3"/>
          <p:cNvSpPr txBox="1"/>
          <p:nvPr/>
        </p:nvSpPr>
        <p:spPr>
          <a:xfrm>
            <a:off x="518615" y="1254892"/>
            <a:ext cx="8297838" cy="5062924"/>
          </a:xfrm>
          <a:prstGeom prst="rect">
            <a:avLst/>
          </a:prstGeom>
          <a:noFill/>
        </p:spPr>
        <p:txBody>
          <a:bodyPr wrap="square" rtlCol="0">
            <a:spAutoFit/>
          </a:bodyPr>
          <a:lstStyle/>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High performance achievement - Pipelining </a:t>
            </a:r>
          </a:p>
          <a:p>
            <a:pPr marL="342900" indent="-342900">
              <a:buFont typeface="Arial" panose="020B0604020202020204" pitchFamily="34" charset="0"/>
              <a:buChar char="•"/>
            </a:pPr>
            <a:endParaRPr lang="en-GB" sz="23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a:latin typeface="Times New Roman" panose="02020603050405020304" pitchFamily="18" charset="0"/>
                <a:cs typeface="Times New Roman" panose="02020603050405020304" pitchFamily="18" charset="0"/>
              </a:rPr>
              <a:t>Branch instructions terminates the normal flow of program. </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Branch result forces the change in the normal flow of the program.</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Branch instructions inserts stalls and hinders the performance of the pipeline. </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Programs written for a pipelined processor are </a:t>
            </a:r>
            <a:r>
              <a:rPr lang="en-US" sz="2300" dirty="0" smtClean="0">
                <a:latin typeface="Times New Roman" panose="02020603050405020304" pitchFamily="18" charset="0"/>
                <a:cs typeface="Times New Roman" panose="02020603050405020304" pitchFamily="18" charset="0"/>
              </a:rPr>
              <a:t>sophisticated.</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Hamper processor performance with deeper pipelines.</a:t>
            </a:r>
            <a:endParaRPr lang="en-US" sz="2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pic>
        <p:nvPicPr>
          <p:cNvPr id="10"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218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60</a:t>
            </a:fld>
            <a:endParaRPr lang="en-US"/>
          </a:p>
        </p:txBody>
      </p:sp>
      <p:sp>
        <p:nvSpPr>
          <p:cNvPr id="6" name="Title 1"/>
          <p:cNvSpPr txBox="1">
            <a:spLocks/>
          </p:cNvSpPr>
          <p:nvPr/>
        </p:nvSpPr>
        <p:spPr>
          <a:xfrm>
            <a:off x="739090" y="789504"/>
            <a:ext cx="690718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88278827"/>
              </p:ext>
            </p:extLst>
          </p:nvPr>
        </p:nvGraphicFramePr>
        <p:xfrm>
          <a:off x="739091" y="1529748"/>
          <a:ext cx="7490509" cy="50475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98232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61</a:t>
            </a:fld>
            <a:endParaRPr lang="en-US"/>
          </a:p>
        </p:txBody>
      </p:sp>
      <p:sp>
        <p:nvSpPr>
          <p:cNvPr id="6" name="Title 1"/>
          <p:cNvSpPr txBox="1">
            <a:spLocks/>
          </p:cNvSpPr>
          <p:nvPr/>
        </p:nvSpPr>
        <p:spPr>
          <a:xfrm>
            <a:off x="849328" y="480431"/>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bimodal 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597499060"/>
              </p:ext>
            </p:extLst>
          </p:nvPr>
        </p:nvGraphicFramePr>
        <p:xfrm>
          <a:off x="849328" y="1220498"/>
          <a:ext cx="7483415" cy="5182648"/>
        </p:xfrm>
        <a:graphic>
          <a:graphicData uri="http://schemas.openxmlformats.org/presentationml/2006/ole">
            <mc:AlternateContent xmlns:mc="http://schemas.openxmlformats.org/markup-compatibility/2006">
              <mc:Choice xmlns:v="urn:schemas-microsoft-com:vml" Requires="v">
                <p:oleObj spid="_x0000_s13343" name="Worksheet" r:id="rId6" imgW="7277066" imgH="5762542" progId="Excel.Sheet.12">
                  <p:embed/>
                </p:oleObj>
              </mc:Choice>
              <mc:Fallback>
                <p:oleObj name="Worksheet" r:id="rId6" imgW="7277066" imgH="5762542" progId="Excel.Sheet.12">
                  <p:embed/>
                  <p:pic>
                    <p:nvPicPr>
                      <p:cNvPr id="0" name=""/>
                      <p:cNvPicPr/>
                      <p:nvPr/>
                    </p:nvPicPr>
                    <p:blipFill>
                      <a:blip r:embed="rId7"/>
                      <a:stretch>
                        <a:fillRect/>
                      </a:stretch>
                    </p:blipFill>
                    <p:spPr>
                      <a:xfrm>
                        <a:off x="849328" y="1220498"/>
                        <a:ext cx="7483415" cy="5182648"/>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216544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62</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bimodal 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p:cNvGraphicFramePr>
          <p:nvPr>
            <p:extLst>
              <p:ext uri="{D42A27DB-BD31-4B8C-83A1-F6EECF244321}">
                <p14:modId xmlns:p14="http://schemas.microsoft.com/office/powerpoint/2010/main" val="2690656666"/>
              </p:ext>
            </p:extLst>
          </p:nvPr>
        </p:nvGraphicFramePr>
        <p:xfrm>
          <a:off x="849328" y="1482293"/>
          <a:ext cx="7537927" cy="45559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5834352" y="2393692"/>
            <a:ext cx="978793" cy="54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Saturate points</a:t>
            </a:r>
            <a:endParaRPr lang="zh-CN" altLang="en-US" sz="1200" dirty="0">
              <a:solidFill>
                <a:schemeClr val="tx1"/>
              </a:solidFill>
            </a:endParaRPr>
          </a:p>
        </p:txBody>
      </p:sp>
      <p:cxnSp>
        <p:nvCxnSpPr>
          <p:cNvPr id="11" name="Straight Arrow Connector 10"/>
          <p:cNvCxnSpPr/>
          <p:nvPr/>
        </p:nvCxnSpPr>
        <p:spPr>
          <a:xfrm flipH="1">
            <a:off x="4864100" y="2934605"/>
            <a:ext cx="970252" cy="13706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813300" y="2934605"/>
            <a:ext cx="1021052" cy="18659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14900" y="2934604"/>
            <a:ext cx="919452" cy="2078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037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63</a:t>
            </a:fld>
            <a:endParaRPr lang="en-US"/>
          </a:p>
        </p:txBody>
      </p:sp>
      <p:sp>
        <p:nvSpPr>
          <p:cNvPr id="6" name="Title 1"/>
          <p:cNvSpPr txBox="1">
            <a:spLocks/>
          </p:cNvSpPr>
          <p:nvPr/>
        </p:nvSpPr>
        <p:spPr>
          <a:xfrm>
            <a:off x="849328" y="480431"/>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p:cNvGraphicFramePr>
            <a:graphicFrameLocks noChangeAspect="1"/>
          </p:cNvGraphicFramePr>
          <p:nvPr>
            <p:extLst>
              <p:ext uri="{D42A27DB-BD31-4B8C-83A1-F6EECF244321}">
                <p14:modId xmlns:p14="http://schemas.microsoft.com/office/powerpoint/2010/main" val="940697336"/>
              </p:ext>
            </p:extLst>
          </p:nvPr>
        </p:nvGraphicFramePr>
        <p:xfrm>
          <a:off x="1109820" y="1072771"/>
          <a:ext cx="5968897" cy="5379125"/>
        </p:xfrm>
        <a:graphic>
          <a:graphicData uri="http://schemas.openxmlformats.org/presentationml/2006/ole">
            <mc:AlternateContent xmlns:mc="http://schemas.openxmlformats.org/markup-compatibility/2006">
              <mc:Choice xmlns:v="urn:schemas-microsoft-com:vml" Requires="v">
                <p:oleObj spid="_x0000_s14356" name="Worksheet" r:id="rId6" imgW="5591285" imgH="5038850" progId="Excel.Sheet.12">
                  <p:embed/>
                </p:oleObj>
              </mc:Choice>
              <mc:Fallback>
                <p:oleObj name="Worksheet" r:id="rId6" imgW="5591285" imgH="5038850" progId="Excel.Sheet.12">
                  <p:embed/>
                  <p:pic>
                    <p:nvPicPr>
                      <p:cNvPr id="0" name=""/>
                      <p:cNvPicPr/>
                      <p:nvPr/>
                    </p:nvPicPr>
                    <p:blipFill>
                      <a:blip r:embed="rId7"/>
                      <a:stretch>
                        <a:fillRect/>
                      </a:stretch>
                    </p:blipFill>
                    <p:spPr>
                      <a:xfrm>
                        <a:off x="1109820" y="1072771"/>
                        <a:ext cx="5968897" cy="53791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10623558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64</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749353782"/>
              </p:ext>
            </p:extLst>
          </p:nvPr>
        </p:nvGraphicFramePr>
        <p:xfrm>
          <a:off x="1355835" y="1468656"/>
          <a:ext cx="6589986" cy="434882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6007772" y="1867435"/>
            <a:ext cx="978793" cy="54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Selection </a:t>
            </a:r>
            <a:r>
              <a:rPr lang="en-US" altLang="zh-CN" sz="1200" dirty="0">
                <a:solidFill>
                  <a:schemeClr val="tx1"/>
                </a:solidFill>
              </a:rPr>
              <a:t>P</a:t>
            </a:r>
            <a:r>
              <a:rPr lang="en-US" altLang="zh-CN" sz="1200" dirty="0" smtClean="0">
                <a:solidFill>
                  <a:schemeClr val="tx1"/>
                </a:solidFill>
              </a:rPr>
              <a:t>oints</a:t>
            </a:r>
            <a:endParaRPr lang="zh-CN" altLang="en-US" sz="1200" dirty="0">
              <a:solidFill>
                <a:schemeClr val="tx1"/>
              </a:solidFill>
            </a:endParaRPr>
          </a:p>
        </p:txBody>
      </p:sp>
      <p:cxnSp>
        <p:nvCxnSpPr>
          <p:cNvPr id="10" name="Straight Arrow Connector 9"/>
          <p:cNvCxnSpPr/>
          <p:nvPr/>
        </p:nvCxnSpPr>
        <p:spPr>
          <a:xfrm flipH="1">
            <a:off x="4207721" y="2408348"/>
            <a:ext cx="1800051" cy="713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207721" y="2408348"/>
            <a:ext cx="1800052" cy="1091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207721" y="2408348"/>
            <a:ext cx="1800052" cy="1958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8870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65</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001701209"/>
              </p:ext>
            </p:extLst>
          </p:nvPr>
        </p:nvGraphicFramePr>
        <p:xfrm>
          <a:off x="1022081" y="1426778"/>
          <a:ext cx="6371279" cy="1422425"/>
        </p:xfrm>
        <a:graphic>
          <a:graphicData uri="http://schemas.openxmlformats.org/presentationml/2006/ole">
            <mc:AlternateContent xmlns:mc="http://schemas.openxmlformats.org/markup-compatibility/2006">
              <mc:Choice xmlns:v="urn:schemas-microsoft-com:vml" Requires="v">
                <p:oleObj spid="_x0000_s15397" name="Worksheet" r:id="rId6" imgW="4095813" imgH="914535" progId="Excel.Sheet.12">
                  <p:embed/>
                </p:oleObj>
              </mc:Choice>
              <mc:Fallback>
                <p:oleObj name="Worksheet" r:id="rId6" imgW="4095813" imgH="914535" progId="Excel.Sheet.12">
                  <p:embed/>
                  <p:pic>
                    <p:nvPicPr>
                      <p:cNvPr id="0" name=""/>
                      <p:cNvPicPr/>
                      <p:nvPr/>
                    </p:nvPicPr>
                    <p:blipFill>
                      <a:blip r:embed="rId7"/>
                      <a:stretch>
                        <a:fillRect/>
                      </a:stretch>
                    </p:blipFill>
                    <p:spPr>
                      <a:xfrm>
                        <a:off x="1022081" y="1426778"/>
                        <a:ext cx="6371279" cy="1422425"/>
                      </a:xfrm>
                      <a:prstGeom prst="rect">
                        <a:avLst/>
                      </a:prstGeom>
                      <a:solidFill>
                        <a:sysClr val="window" lastClr="FFFFFF"/>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04971552"/>
              </p:ext>
            </p:extLst>
          </p:nvPr>
        </p:nvGraphicFramePr>
        <p:xfrm>
          <a:off x="1069378" y="3428344"/>
          <a:ext cx="6276686" cy="1693246"/>
        </p:xfrm>
        <a:graphic>
          <a:graphicData uri="http://schemas.openxmlformats.org/presentationml/2006/ole">
            <mc:AlternateContent xmlns:mc="http://schemas.openxmlformats.org/markup-compatibility/2006">
              <mc:Choice xmlns:v="urn:schemas-microsoft-com:vml" Requires="v">
                <p:oleObj spid="_x0000_s15398" name="Worksheet" r:id="rId9" imgW="4095813" imgH="1104838" progId="Excel.Sheet.12">
                  <p:embed/>
                </p:oleObj>
              </mc:Choice>
              <mc:Fallback>
                <p:oleObj name="Worksheet" r:id="rId9" imgW="4095813" imgH="1104838" progId="Excel.Sheet.12">
                  <p:embed/>
                  <p:pic>
                    <p:nvPicPr>
                      <p:cNvPr id="0" name=""/>
                      <p:cNvPicPr/>
                      <p:nvPr/>
                    </p:nvPicPr>
                    <p:blipFill>
                      <a:blip r:embed="rId10"/>
                      <a:stretch>
                        <a:fillRect/>
                      </a:stretch>
                    </p:blipFill>
                    <p:spPr>
                      <a:xfrm>
                        <a:off x="1069378" y="3428344"/>
                        <a:ext cx="6276686" cy="1693246"/>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21593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66</a:t>
            </a:fld>
            <a:endParaRPr lang="en-US"/>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739091" y="486269"/>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Analysis</a:t>
            </a:r>
            <a:endParaRPr lang="en-US" altLang="zh-CN" dirty="0"/>
          </a:p>
        </p:txBody>
      </p:sp>
      <mc:AlternateContent xmlns:mc="http://schemas.openxmlformats.org/markup-compatibility/2006" xmlns:a14="http://schemas.microsoft.com/office/drawing/2010/main">
        <mc:Choice Requires="a14">
          <p:sp>
            <p:nvSpPr>
              <p:cNvPr id="11" name="TextBox 10"/>
              <p:cNvSpPr txBox="1"/>
              <p:nvPr/>
            </p:nvSpPr>
            <p:spPr>
              <a:xfrm>
                <a:off x="628854" y="1877255"/>
                <a:ext cx="6937260" cy="2458237"/>
              </a:xfrm>
              <a:prstGeom prst="rect">
                <a:avLst/>
              </a:prstGeom>
              <a:noFill/>
            </p:spPr>
            <p:txBody>
              <a:bodyPr wrap="square" rtlCol="0">
                <a:spAutoFit/>
              </a:bodyPr>
              <a:lstStyle/>
              <a:p>
                <a:pPr marL="342900" indent="-342900">
                  <a:spcAft>
                    <a:spcPts val="500"/>
                  </a:spcAft>
                  <a:buFont typeface="Wingdings" panose="05000000000000000000" pitchFamily="2" charset="2"/>
                  <a:buChar char="Ø"/>
                </a:pPr>
                <a:r>
                  <a:rPr lang="en-US" altLang="zh-CN" sz="2400" b="1" dirty="0" smtClean="0">
                    <a:solidFill>
                      <a:srgbClr val="000066"/>
                    </a:solidFill>
                    <a:latin typeface="微软雅黑" panose="020B0503020204020204" pitchFamily="34" charset="-122"/>
                    <a:ea typeface="微软雅黑" panose="020B0503020204020204" pitchFamily="34" charset="-122"/>
                    <a:cs typeface="Aharoni" panose="02010803020104030203" pitchFamily="2" charset="-79"/>
                  </a:rPr>
                  <a:t>Overall selection for bimodal predictor</a:t>
                </a:r>
              </a:p>
              <a:p>
                <a:pPr marL="342900" indent="-342900">
                  <a:spcAft>
                    <a:spcPts val="5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M2-12 bits (Total memory - </a:t>
                </a:r>
                <a14:m>
                  <m:oMath xmlns:m="http://schemas.openxmlformats.org/officeDocument/2006/math">
                    <m:sSup>
                      <m:sSupPr>
                        <m:ctrlPr>
                          <a:rPr lang="en-US" altLang="zh-CN" sz="2000" i="1">
                            <a:latin typeface="Cambria Math"/>
                            <a:cs typeface="Arial" panose="020B0604020202020204" pitchFamily="34" charset="0"/>
                          </a:rPr>
                        </m:ctrlPr>
                      </m:sSupPr>
                      <m:e>
                        <m:r>
                          <a:rPr lang="en-US" altLang="zh-CN" sz="2000">
                            <a:latin typeface="Cambria Math"/>
                            <a:cs typeface="Arial" panose="020B0604020202020204" pitchFamily="34" charset="0"/>
                          </a:rPr>
                          <m:t>𝟐</m:t>
                        </m:r>
                      </m:e>
                      <m:sup>
                        <m:r>
                          <a:rPr lang="en-US" altLang="zh-CN" sz="2000">
                            <a:latin typeface="Cambria Math"/>
                            <a:cs typeface="Arial" panose="020B0604020202020204" pitchFamily="34" charset="0"/>
                          </a:rPr>
                          <m:t>𝟏𝟐</m:t>
                        </m:r>
                      </m:sup>
                    </m:sSup>
                    <m:r>
                      <a:rPr lang="en-US" altLang="zh-CN" sz="2000">
                        <a:latin typeface="Cambria Math"/>
                        <a:cs typeface="Arial" panose="020B0604020202020204" pitchFamily="34" charset="0"/>
                      </a:rPr>
                      <m:t>∗</m:t>
                    </m:r>
                    <m:r>
                      <a:rPr lang="en-US" altLang="zh-CN" sz="2000">
                        <a:latin typeface="Cambria Math"/>
                        <a:cs typeface="Arial" panose="020B0604020202020204" pitchFamily="34" charset="0"/>
                      </a:rPr>
                      <m:t>𝟐</m:t>
                    </m:r>
                    <m:r>
                      <a:rPr lang="en-US" altLang="zh-CN" sz="2000">
                        <a:latin typeface="Cambria Math"/>
                        <a:cs typeface="Arial" panose="020B0604020202020204" pitchFamily="34" charset="0"/>
                      </a:rPr>
                      <m:t> </m:t>
                    </m:r>
                  </m:oMath>
                </a14:m>
                <a:r>
                  <a:rPr lang="en-US" sz="2000" dirty="0">
                    <a:latin typeface="Arial" panose="020B0604020202020204" pitchFamily="34" charset="0"/>
                    <a:cs typeface="Arial" panose="020B0604020202020204" pitchFamily="34" charset="0"/>
                  </a:rPr>
                  <a:t>bits – 1KB)</a:t>
                </a:r>
              </a:p>
              <a:p>
                <a:pPr marL="342900" indent="-342900">
                  <a:spcAft>
                    <a:spcPts val="500"/>
                  </a:spcAft>
                  <a:buFont typeface="Wingdings" panose="05000000000000000000" pitchFamily="2" charset="2"/>
                  <a:buChar char="Ø"/>
                </a:pPr>
                <a:endParaRPr lang="en-US"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endParaRPr>
              </a:p>
              <a:p>
                <a:pPr marL="342900" indent="-342900">
                  <a:spcAft>
                    <a:spcPts val="500"/>
                  </a:spcAft>
                  <a:buFont typeface="Wingdings" panose="05000000000000000000" pitchFamily="2" charset="2"/>
                  <a:buChar char="Ø"/>
                </a:pPr>
                <a:r>
                  <a:rPr lang="en-US" altLang="zh-CN"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rPr>
                  <a:t>Overall selection for </a:t>
                </a:r>
                <a:r>
                  <a:rPr lang="en-US" altLang="zh-CN" sz="2400" b="1" dirty="0" smtClean="0">
                    <a:solidFill>
                      <a:srgbClr val="000066"/>
                    </a:solidFill>
                    <a:latin typeface="微软雅黑" panose="020B0503020204020204" pitchFamily="34" charset="-122"/>
                    <a:ea typeface="微软雅黑" panose="020B0503020204020204" pitchFamily="34" charset="-122"/>
                    <a:cs typeface="Aharoni" panose="02010803020104030203" pitchFamily="2" charset="-79"/>
                  </a:rPr>
                  <a:t>G-share </a:t>
                </a:r>
                <a:r>
                  <a:rPr lang="en-US" altLang="zh-CN"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rPr>
                  <a:t>predictor</a:t>
                </a:r>
              </a:p>
              <a:p>
                <a:pPr marL="342900" indent="-342900">
                  <a:spcAft>
                    <a:spcPts val="500"/>
                  </a:spcAft>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M1-16 bits (Total memory </a:t>
                </a:r>
                <a:r>
                  <a:rPr lang="en-US" altLang="zh-CN" sz="2000" dirty="0">
                    <a:latin typeface="Arial" panose="020B0604020202020204" pitchFamily="34" charset="0"/>
                    <a:cs typeface="Arial" panose="020B0604020202020204" pitchFamily="34" charset="0"/>
                  </a:rPr>
                  <a:t>- </a:t>
                </a:r>
                <a14:m>
                  <m:oMath xmlns:m="http://schemas.openxmlformats.org/officeDocument/2006/math">
                    <m:sSup>
                      <m:sSupPr>
                        <m:ctrlPr>
                          <a:rPr lang="en-US" altLang="zh-CN" sz="2000" i="1">
                            <a:latin typeface="Cambria Math"/>
                            <a:cs typeface="Arial" panose="020B0604020202020204" pitchFamily="34" charset="0"/>
                          </a:rPr>
                        </m:ctrlPr>
                      </m:sSupPr>
                      <m:e>
                        <m:r>
                          <a:rPr lang="en-US" altLang="zh-CN" sz="2000">
                            <a:latin typeface="Cambria Math"/>
                            <a:cs typeface="Arial" panose="020B0604020202020204" pitchFamily="34" charset="0"/>
                          </a:rPr>
                          <m:t>𝟐</m:t>
                        </m:r>
                      </m:e>
                      <m:sup>
                        <m:r>
                          <a:rPr lang="en-US" altLang="zh-CN" sz="2000">
                            <a:latin typeface="Cambria Math"/>
                            <a:cs typeface="Arial" panose="020B0604020202020204" pitchFamily="34" charset="0"/>
                          </a:rPr>
                          <m:t>𝟏</m:t>
                        </m:r>
                        <m:r>
                          <a:rPr lang="en-US" altLang="zh-CN" sz="2000" b="0" i="1" smtClean="0">
                            <a:latin typeface="Cambria Math"/>
                            <a:cs typeface="Arial" panose="020B0604020202020204" pitchFamily="34" charset="0"/>
                          </a:rPr>
                          <m:t>6</m:t>
                        </m:r>
                      </m:sup>
                    </m:sSup>
                    <m:r>
                      <a:rPr lang="en-US" altLang="zh-CN" sz="2000">
                        <a:latin typeface="Cambria Math"/>
                        <a:cs typeface="Arial" panose="020B0604020202020204" pitchFamily="34" charset="0"/>
                      </a:rPr>
                      <m:t>∗</m:t>
                    </m:r>
                    <m:r>
                      <a:rPr lang="en-US" altLang="zh-CN" sz="2000">
                        <a:latin typeface="Cambria Math"/>
                        <a:cs typeface="Arial" panose="020B0604020202020204" pitchFamily="34" charset="0"/>
                      </a:rPr>
                      <m:t>𝟐</m:t>
                    </m:r>
                    <m:r>
                      <a:rPr lang="en-US" altLang="zh-CN" sz="2000">
                        <a:latin typeface="Cambria Math"/>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bits – </a:t>
                </a:r>
                <a:r>
                  <a:rPr lang="en-US" altLang="zh-CN" sz="2000" dirty="0" smtClean="0">
                    <a:latin typeface="Arial" panose="020B0604020202020204" pitchFamily="34" charset="0"/>
                    <a:cs typeface="Arial" panose="020B0604020202020204" pitchFamily="34" charset="0"/>
                  </a:rPr>
                  <a:t>16KB+8 bits)</a:t>
                </a:r>
                <a:endParaRPr lang="en-US" altLang="zh-CN" sz="2000" dirty="0">
                  <a:latin typeface="Arial" panose="020B0604020202020204" pitchFamily="34" charset="0"/>
                  <a:cs typeface="Arial" panose="020B0604020202020204" pitchFamily="34" charset="0"/>
                </a:endParaRPr>
              </a:p>
              <a:p>
                <a:pPr marL="342900" indent="-342900">
                  <a:spcAft>
                    <a:spcPts val="500"/>
                  </a:spcAft>
                  <a:buFont typeface="Wingdings" panose="05000000000000000000" pitchFamily="2" charset="2"/>
                  <a:buChar char="Ø"/>
                </a:pPr>
                <a:r>
                  <a:rPr lang="en-US" altLang="zh-CN" sz="2000" dirty="0" smtClean="0">
                    <a:latin typeface="Arial" panose="020B0604020202020204" pitchFamily="34" charset="0"/>
                    <a:cs typeface="Arial" panose="020B0604020202020204" pitchFamily="34" charset="0"/>
                  </a:rPr>
                  <a:t>N- 8 bits</a:t>
                </a:r>
                <a:endParaRPr lang="en-US" altLang="zh-CN" sz="2000"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28854" y="1877255"/>
                <a:ext cx="6937260" cy="2458237"/>
              </a:xfrm>
              <a:prstGeom prst="rect">
                <a:avLst/>
              </a:prstGeom>
              <a:blipFill rotWithShape="1">
                <a:blip r:embed="rId4"/>
                <a:stretch>
                  <a:fillRect l="-1142" t="-1985" b="-3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3983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67</a:t>
            </a:fld>
            <a:endParaRPr lang="en-US" dirty="0"/>
          </a:p>
        </p:txBody>
      </p:sp>
      <p:sp>
        <p:nvSpPr>
          <p:cNvPr id="6" name="TextBox 5"/>
          <p:cNvSpPr txBox="1"/>
          <p:nvPr/>
        </p:nvSpPr>
        <p:spPr>
          <a:xfrm>
            <a:off x="362608" y="3286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Conclusion</a:t>
            </a:r>
            <a:endParaRPr lang="en-US" dirty="0"/>
          </a:p>
        </p:txBody>
      </p:sp>
      <p:sp>
        <p:nvSpPr>
          <p:cNvPr id="5" name="TextBox 4"/>
          <p:cNvSpPr txBox="1"/>
          <p:nvPr/>
        </p:nvSpPr>
        <p:spPr>
          <a:xfrm>
            <a:off x="362607" y="884899"/>
            <a:ext cx="8586287" cy="6450484"/>
          </a:xfrm>
          <a:prstGeom prst="rect">
            <a:avLst/>
          </a:prstGeom>
          <a:noFill/>
        </p:spPr>
        <p:txBody>
          <a:bodyPr wrap="square" rtlCol="0">
            <a:spAutoFit/>
          </a:bodyPr>
          <a:lstStyle/>
          <a:p>
            <a:pPr marL="342900" indent="-342900">
              <a:spcAft>
                <a:spcPts val="500"/>
              </a:spcAft>
              <a:buFont typeface="Wingdings" panose="05000000000000000000" pitchFamily="2" charset="2"/>
              <a:buChar char="Ø"/>
            </a:pPr>
            <a:r>
              <a:rPr lang="en-GB" altLang="zh-CN" sz="2400" dirty="0" smtClean="0">
                <a:latin typeface="Times New Roman" panose="02020603050405020304" pitchFamily="18" charset="0"/>
                <a:cs typeface="Times New Roman" panose="02020603050405020304" pitchFamily="18" charset="0"/>
              </a:rPr>
              <a:t>Choose Professor Gita’s class again in the future, because you can really learn something from that. </a:t>
            </a:r>
          </a:p>
          <a:p>
            <a:pPr marL="342900" indent="-342900">
              <a:spcAft>
                <a:spcPts val="500"/>
              </a:spcAft>
              <a:buFont typeface="Wingdings" panose="05000000000000000000" pitchFamily="2" charset="2"/>
              <a:buChar char="Ø"/>
            </a:pPr>
            <a:endParaRPr lang="en-US" altLang="zh-CN" sz="2400" dirty="0" smtClean="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altLang="zh-CN" sz="2400" dirty="0" smtClean="0">
                <a:latin typeface="Times New Roman" panose="02020603050405020304" pitchFamily="18" charset="0"/>
                <a:cs typeface="Times New Roman" panose="02020603050405020304" pitchFamily="18" charset="0"/>
              </a:rPr>
              <a:t>The </a:t>
            </a:r>
            <a:r>
              <a:rPr lang="en-US" altLang="zh-CN" sz="2400" dirty="0" err="1" smtClean="0">
                <a:latin typeface="Times New Roman" panose="02020603050405020304" pitchFamily="18" charset="0"/>
                <a:cs typeface="Times New Roman" panose="02020603050405020304" pitchFamily="18" charset="0"/>
              </a:rPr>
              <a:t>mis</a:t>
            </a:r>
            <a:r>
              <a:rPr lang="en-US" altLang="zh-CN" sz="2400" dirty="0" smtClean="0">
                <a:latin typeface="Times New Roman" panose="02020603050405020304" pitchFamily="18" charset="0"/>
                <a:cs typeface="Times New Roman" panose="02020603050405020304" pitchFamily="18" charset="0"/>
              </a:rPr>
              <a:t>-prediction </a:t>
            </a:r>
            <a:r>
              <a:rPr lang="en-US" altLang="zh-CN" sz="2400" dirty="0">
                <a:latin typeface="Times New Roman" panose="02020603050405020304" pitchFamily="18" charset="0"/>
                <a:cs typeface="Times New Roman" panose="02020603050405020304" pitchFamily="18" charset="0"/>
              </a:rPr>
              <a:t>rate of a branch predictor decrease as the values of the branch predictor’s parameters increased. It also increases the predictor’s size. The performance tends to saturate after a certain point and then the improvement becomes relatively small for larger parameters</a:t>
            </a:r>
            <a:r>
              <a:rPr lang="en-US" altLang="zh-CN" sz="2400" dirty="0" smtClean="0">
                <a:latin typeface="Times New Roman" panose="02020603050405020304" pitchFamily="18" charset="0"/>
                <a:cs typeface="Times New Roman" panose="02020603050405020304" pitchFamily="18" charset="0"/>
              </a:rPr>
              <a:t>.</a:t>
            </a:r>
          </a:p>
          <a:p>
            <a:pPr marL="342900" indent="-342900">
              <a:spcAft>
                <a:spcPts val="500"/>
              </a:spcAft>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simulations shows that benchmarks defer in their behavior resulting different </a:t>
            </a:r>
            <a:r>
              <a:rPr lang="en-US" sz="2400" dirty="0" err="1" smtClean="0">
                <a:latin typeface="Times New Roman" panose="02020603050405020304" pitchFamily="18" charset="0"/>
                <a:cs typeface="Times New Roman" panose="02020603050405020304" pitchFamily="18" charset="0"/>
              </a:rPr>
              <a:t>mis</a:t>
            </a:r>
            <a:r>
              <a:rPr lang="en-US" sz="2400" dirty="0" smtClean="0">
                <a:latin typeface="Times New Roman" panose="02020603050405020304" pitchFamily="18" charset="0"/>
                <a:cs typeface="Times New Roman" panose="02020603050405020304" pitchFamily="18" charset="0"/>
              </a:rPr>
              <a:t>-prediction </a:t>
            </a:r>
            <a:r>
              <a:rPr lang="en-US" sz="2400" dirty="0">
                <a:latin typeface="Times New Roman" panose="02020603050405020304" pitchFamily="18" charset="0"/>
                <a:cs typeface="Times New Roman" panose="02020603050405020304" pitchFamily="18" charset="0"/>
              </a:rPr>
              <a:t>rates</a:t>
            </a:r>
            <a:r>
              <a:rPr lang="en-US" sz="2400" dirty="0" smtClean="0">
                <a:latin typeface="Times New Roman" panose="02020603050405020304" pitchFamily="18" charset="0"/>
                <a:cs typeface="Times New Roman" panose="02020603050405020304" pitchFamily="18" charset="0"/>
              </a:rPr>
              <a:t>.</a:t>
            </a:r>
          </a:p>
          <a:p>
            <a:pPr marL="342900" indent="-342900">
              <a:spcAft>
                <a:spcPts val="500"/>
              </a:spcAf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types of applications used largely affect a branch predictor’s behavior.</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822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B9F67F0-7A87-470E-B2F5-42F66C73C23D}" type="slidenum">
              <a:rPr lang="en-US" smtClean="0"/>
              <a:pPr/>
              <a:t>68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46411" y="2483821"/>
            <a:ext cx="6837529" cy="1323439"/>
          </a:xfrm>
          <a:prstGeom prst="rect">
            <a:avLst/>
          </a:prstGeom>
          <a:noFill/>
        </p:spPr>
        <p:txBody>
          <a:bodyPr wrap="square" rtlCol="0">
            <a:spAutoFit/>
          </a:bodyPr>
          <a:lstStyle/>
          <a:p>
            <a:pPr algn="ctr"/>
            <a:r>
              <a:rPr lang="en-US" sz="8000" dirty="0" smtClean="0">
                <a:effectLst>
                  <a:outerShdw blurRad="38100" dist="38100" dir="2700000" algn="tl">
                    <a:srgbClr val="000000">
                      <a:alpha val="43137"/>
                    </a:srgbClr>
                  </a:outerShdw>
                </a:effectLst>
                <a:latin typeface="Algerian" panose="04020705040A02060702" pitchFamily="82" charset="0"/>
                <a:ea typeface="Adobe Gothic Std B" panose="020B0800000000000000" pitchFamily="34" charset="-128"/>
              </a:rPr>
              <a:t>THANK YOU!</a:t>
            </a:r>
            <a:endParaRPr lang="en-US" sz="8000" dirty="0">
              <a:effectLst>
                <a:outerShdw blurRad="38100" dist="38100" dir="2700000" algn="tl">
                  <a:srgbClr val="000000">
                    <a:alpha val="43137"/>
                  </a:srgbClr>
                </a:outerShdw>
              </a:effectLst>
              <a:latin typeface="Algerian" panose="04020705040A02060702" pitchFamily="82" charset="0"/>
              <a:ea typeface="Adobe Gothic Std B" panose="020B0800000000000000" pitchFamily="34" charset="-128"/>
            </a:endParaRPr>
          </a:p>
        </p:txBody>
      </p:sp>
    </p:spTree>
    <p:extLst>
      <p:ext uri="{BB962C8B-B14F-4D97-AF65-F5344CB8AC3E}">
        <p14:creationId xmlns:p14="http://schemas.microsoft.com/office/powerpoint/2010/main" val="738131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B9F67F0-7A87-470E-B2F5-42F66C73C23D}" type="slidenum">
              <a:rPr lang="en-US" smtClean="0"/>
              <a:pPr/>
              <a:t>69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3330" y="1361251"/>
            <a:ext cx="7804595" cy="5524589"/>
          </a:xfrm>
          <a:prstGeom prst="rect">
            <a:avLst/>
          </a:prstGeom>
          <a:noFill/>
        </p:spPr>
        <p:txBody>
          <a:bodyPr wrap="square" rtlCol="0">
            <a:spAutoFit/>
          </a:bodyPr>
          <a:lstStyle/>
          <a:p>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Smith, J.E., “A Study of Branch Prediction Strategies”,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Proceedings of the 8th annual symposium on Computer Architectures 1981, IEEE Computer Society Press</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Minneapolis, Minnesota, USA. p. </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135-148</a:t>
            </a:r>
          </a:p>
          <a:p>
            <a:endPar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Yeh</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T.-Y. and Y.N.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Patt</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“Two-level adaptive training branch prediction”,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Proceedings of the 24th annual international symposium on Microarchitecture</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1991</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endPar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McFarling</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“Combining Branch Predictors”,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WRL Technical Note TN-36, Digital Equipment Corporation</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June </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1993</a:t>
            </a:r>
          </a:p>
          <a:p>
            <a:endPar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Michaud, Pierre, Andre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Siznec</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Richard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Uhlig</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“Skewed branch predictors”, Tech. report, IRISA publ. int. 1031, June 1996</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Michaud, P., et al., “Trading conflict and capacity Aliasing in conditional branch predictors”, Proceedings of the 24th annual international symposium on Computer architecture, 1997.</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McFarling</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 “Combining branch predictors”, Compaq Computer Corporation Western Research Laboratory, 1993. </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D. Burger, T.M.A., and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S.Bennett</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“Evaluating future micro-processors: the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SimpleSclar</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tool set”, Technical Report CS-TR-1996-1308, University of Wisconsin-Madison, 1996</a:t>
            </a:r>
          </a:p>
          <a:p>
            <a:endPar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p:cNvSpPr txBox="1"/>
          <p:nvPr/>
        </p:nvSpPr>
        <p:spPr>
          <a:xfrm>
            <a:off x="723331" y="657226"/>
            <a:ext cx="3998794" cy="830997"/>
          </a:xfrm>
          <a:prstGeom prst="rect">
            <a:avLst/>
          </a:prstGeom>
          <a:noFill/>
        </p:spPr>
        <p:txBody>
          <a:bodyPr wrap="square" rtlCol="0">
            <a:spAutoFit/>
          </a:bodyPr>
          <a:lstStyle/>
          <a:p>
            <a:pPr defTabSz="457200">
              <a:spcBef>
                <a:spcPct val="0"/>
              </a:spcBef>
            </a:pPr>
            <a:r>
              <a:rPr lang="en-US" sz="3000" b="1" dirty="0">
                <a:solidFill>
                  <a:schemeClr val="accent5"/>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Reference</a:t>
            </a:r>
          </a:p>
          <a:p>
            <a:endParaRPr lang="en-US" dirty="0"/>
          </a:p>
        </p:txBody>
      </p:sp>
    </p:spTree>
    <p:extLst>
      <p:ext uri="{BB962C8B-B14F-4D97-AF65-F5344CB8AC3E}">
        <p14:creationId xmlns:p14="http://schemas.microsoft.com/office/powerpoint/2010/main" val="288834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7</a:t>
            </a:fld>
            <a:endParaRPr lang="en-US"/>
          </a:p>
        </p:txBody>
      </p:sp>
      <p:sp>
        <p:nvSpPr>
          <p:cNvPr id="4" name="TextBox 3"/>
          <p:cNvSpPr txBox="1"/>
          <p:nvPr/>
        </p:nvSpPr>
        <p:spPr>
          <a:xfrm>
            <a:off x="533077" y="1216130"/>
            <a:ext cx="8471223" cy="4154984"/>
          </a:xfrm>
          <a:prstGeom prst="rect">
            <a:avLst/>
          </a:prstGeom>
          <a:noFill/>
        </p:spPr>
        <p:txBody>
          <a:bodyPr wrap="square" rtlCol="0">
            <a:spAutoFit/>
          </a:bodyPr>
          <a:lstStyle/>
          <a:p>
            <a:endParaRPr lang="en-US" sz="2400" dirty="0" smtClean="0"/>
          </a:p>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Branch </a:t>
            </a:r>
            <a:r>
              <a:rPr lang="en-US" sz="2300" dirty="0">
                <a:latin typeface="Times New Roman" panose="02020603050405020304" pitchFamily="18" charset="0"/>
                <a:cs typeface="Times New Roman" panose="02020603050405020304" pitchFamily="18" charset="0"/>
              </a:rPr>
              <a:t>prediction </a:t>
            </a:r>
            <a:r>
              <a:rPr lang="en-US" sz="2300" dirty="0" smtClean="0">
                <a:latin typeface="Times New Roman" panose="02020603050405020304" pitchFamily="18" charset="0"/>
                <a:cs typeface="Times New Roman" panose="02020603050405020304" pitchFamily="18" charset="0"/>
              </a:rPr>
              <a:t>schemes are </a:t>
            </a:r>
            <a:r>
              <a:rPr lang="en-US" sz="2300" dirty="0">
                <a:latin typeface="Times New Roman" panose="02020603050405020304" pitchFamily="18" charset="0"/>
                <a:cs typeface="Times New Roman" panose="02020603050405020304" pitchFamily="18" charset="0"/>
              </a:rPr>
              <a:t>required to fix this problem by minimize the performance penalty from branching. </a:t>
            </a:r>
          </a:p>
          <a:p>
            <a:pPr marL="342900" indent="-342900">
              <a:buFont typeface="Arial" panose="020B0604020202020204" pitchFamily="34" charset="0"/>
              <a:buChar char="•"/>
            </a:pPr>
            <a:endParaRPr lang="en-GB" sz="23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B</a:t>
            </a:r>
            <a:r>
              <a:rPr lang="en-US" sz="2300" dirty="0" smtClean="0">
                <a:latin typeface="Times New Roman" panose="02020603050405020304" pitchFamily="18" charset="0"/>
                <a:cs typeface="Times New Roman" panose="02020603050405020304" pitchFamily="18" charset="0"/>
              </a:rPr>
              <a:t>ranch predictors attempt </a:t>
            </a:r>
            <a:r>
              <a:rPr lang="en-US" sz="2300" dirty="0">
                <a:latin typeface="Times New Roman" panose="02020603050405020304" pitchFamily="18" charset="0"/>
                <a:cs typeface="Times New Roman" panose="02020603050405020304" pitchFamily="18" charset="0"/>
              </a:rPr>
              <a:t>to avoid </a:t>
            </a:r>
            <a:r>
              <a:rPr lang="en-US" sz="2300" dirty="0" smtClean="0">
                <a:latin typeface="Times New Roman" panose="02020603050405020304" pitchFamily="18" charset="0"/>
                <a:cs typeface="Times New Roman" panose="02020603050405020304" pitchFamily="18" charset="0"/>
              </a:rPr>
              <a:t>the </a:t>
            </a:r>
            <a:r>
              <a:rPr lang="en-US" sz="2300" dirty="0">
                <a:latin typeface="Times New Roman" panose="02020603050405020304" pitchFamily="18" charset="0"/>
                <a:cs typeface="Times New Roman" panose="02020603050405020304" pitchFamily="18" charset="0"/>
              </a:rPr>
              <a:t>waste of time by trying to guess whether the conditional jump is most likely to be taken or not </a:t>
            </a:r>
            <a:r>
              <a:rPr lang="en-US" sz="2300" dirty="0" smtClean="0">
                <a:latin typeface="Times New Roman" panose="02020603050405020304" pitchFamily="18" charset="0"/>
                <a:cs typeface="Times New Roman" panose="02020603050405020304" pitchFamily="18" charset="0"/>
              </a:rPr>
              <a:t>taken</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If </a:t>
            </a:r>
            <a:r>
              <a:rPr lang="en-US" sz="2300" dirty="0">
                <a:latin typeface="Times New Roman" panose="02020603050405020304" pitchFamily="18" charset="0"/>
                <a:cs typeface="Times New Roman" panose="02020603050405020304" pitchFamily="18" charset="0"/>
              </a:rPr>
              <a:t>branches are predicted poorly, it may create more work for the processor</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17219" y="691491"/>
            <a:ext cx="6139181" cy="524639"/>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Introduction and background</a:t>
            </a:r>
            <a:endParaRPr lang="en-US" dirty="0"/>
          </a:p>
        </p:txBody>
      </p:sp>
    </p:spTree>
    <p:extLst>
      <p:ext uri="{BB962C8B-B14F-4D97-AF65-F5344CB8AC3E}">
        <p14:creationId xmlns:p14="http://schemas.microsoft.com/office/powerpoint/2010/main" val="5251379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ondrouspics.com/wp-content/uploads/2012/04/question_mark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55" y="980382"/>
            <a:ext cx="1903746" cy="20780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2582" y="1696325"/>
            <a:ext cx="4947140" cy="763710"/>
          </a:xfrm>
        </p:spPr>
        <p:txBody>
          <a:bodyPr/>
          <a:lstStyle/>
          <a:p>
            <a:pPr algn="l"/>
            <a:r>
              <a:rPr lang="en-US" altLang="zh-CN" b="1" dirty="0" smtClean="0">
                <a:solidFill>
                  <a:srgbClr val="FF0000"/>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rPr>
              <a:t>Any questions</a:t>
            </a:r>
            <a:endParaRPr lang="zh-CN" altLang="en-US" b="1" dirty="0">
              <a:solidFill>
                <a:srgbClr val="FF0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FB9F67F0-7A87-470E-B2F5-42F66C73C23D}" type="slidenum">
              <a:rPr lang="en-US" smtClean="0"/>
              <a:pPr/>
              <a:t>70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hemediacoach.co.uk/wp-content/uploads/Question-Time-300x1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638" y="3058391"/>
            <a:ext cx="4613829" cy="287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0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8</a:t>
            </a:fld>
            <a:endParaRPr lang="en-US" dirty="0"/>
          </a:p>
        </p:txBody>
      </p:sp>
      <p:sp>
        <p:nvSpPr>
          <p:cNvPr id="5" name="Title 1"/>
          <p:cNvSpPr txBox="1">
            <a:spLocks/>
          </p:cNvSpPr>
          <p:nvPr/>
        </p:nvSpPr>
        <p:spPr>
          <a:xfrm>
            <a:off x="617219" y="523112"/>
            <a:ext cx="47675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Motivation and Project Goal</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8612" y="1575882"/>
            <a:ext cx="8384085" cy="4801314"/>
          </a:xfrm>
          <a:prstGeom prst="rect">
            <a:avLst/>
          </a:prstGeom>
          <a:noFill/>
        </p:spPr>
        <p:txBody>
          <a:bodyPr wrap="square" rtlCol="0">
            <a:spAutoFit/>
          </a:bodyPr>
          <a:lstStyle/>
          <a:p>
            <a:pPr marL="342900" indent="-342900">
              <a:buFont typeface="Arial" panose="020B0604020202020204" pitchFamily="34" charset="0"/>
              <a:buChar char="•"/>
            </a:pPr>
            <a:r>
              <a:rPr lang="en-GB"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Study branch predictions </a:t>
            </a:r>
            <a:r>
              <a:rPr lang="en-GB" sz="2300" dirty="0" smtClean="0">
                <a:latin typeface="Times New Roman" panose="02020603050405020304" pitchFamily="18" charset="0"/>
                <a:cs typeface="Times New Roman" panose="02020603050405020304" pitchFamily="18" charset="0"/>
              </a:rPr>
              <a:t>and related knowledge</a:t>
            </a:r>
            <a:endParaRPr lang="en-US" sz="2300" dirty="0" smtClean="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Implements </a:t>
            </a:r>
            <a:r>
              <a:rPr lang="en-US" sz="23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simulator </a:t>
            </a:r>
            <a:r>
              <a:rPr lang="en-US" sz="2300" dirty="0">
                <a:latin typeface="Times New Roman" panose="02020603050405020304" pitchFamily="18" charset="0"/>
                <a:cs typeface="Times New Roman" panose="02020603050405020304" pitchFamily="18" charset="0"/>
              </a:rPr>
              <a:t>of branch prediction strategies with the goal of finding a method to maximize the rate of correct predict. </a:t>
            </a:r>
          </a:p>
          <a:p>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Evaluate </a:t>
            </a:r>
            <a:r>
              <a:rPr lang="en-US" sz="23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ideas </a:t>
            </a:r>
            <a:r>
              <a:rPr lang="en-US" sz="2300" dirty="0">
                <a:latin typeface="Times New Roman" panose="02020603050405020304" pitchFamily="18" charset="0"/>
                <a:cs typeface="Times New Roman" panose="02020603050405020304" pitchFamily="18" charset="0"/>
              </a:rPr>
              <a:t>by comparing the performance of several  existing prediction schemes and find some efficient methods to improve the branch prediction </a:t>
            </a:r>
            <a:r>
              <a:rPr lang="en-US" sz="2300" dirty="0" smtClean="0">
                <a:latin typeface="Times New Roman" panose="02020603050405020304" pitchFamily="18" charset="0"/>
                <a:cs typeface="Times New Roman" panose="02020603050405020304" pitchFamily="18" charset="0"/>
              </a:rPr>
              <a:t>strategies</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b="1" i="1" dirty="0" smtClean="0">
                <a:solidFill>
                  <a:srgbClr val="FF0000"/>
                </a:solidFill>
                <a:latin typeface="Times New Roman" panose="02020603050405020304" pitchFamily="18" charset="0"/>
                <a:cs typeface="Times New Roman" panose="02020603050405020304" pitchFamily="18" charset="0"/>
              </a:rPr>
              <a:t>Goal: To </a:t>
            </a:r>
            <a:r>
              <a:rPr lang="en-US" sz="2300" b="1" i="1" dirty="0">
                <a:solidFill>
                  <a:srgbClr val="FF0000"/>
                </a:solidFill>
                <a:latin typeface="Times New Roman" panose="02020603050405020304" pitchFamily="18" charset="0"/>
                <a:cs typeface="Times New Roman" panose="02020603050405020304" pitchFamily="18" charset="0"/>
              </a:rPr>
              <a:t>design a branch predictor simulator and use it to </a:t>
            </a:r>
            <a:r>
              <a:rPr lang="en-US" sz="2300" b="1" i="1" dirty="0" smtClean="0">
                <a:solidFill>
                  <a:srgbClr val="FF0000"/>
                </a:solidFill>
                <a:latin typeface="Times New Roman" panose="02020603050405020304" pitchFamily="18" charset="0"/>
                <a:cs typeface="Times New Roman" panose="02020603050405020304" pitchFamily="18" charset="0"/>
              </a:rPr>
              <a:t>decide these current branch </a:t>
            </a:r>
            <a:r>
              <a:rPr lang="en-US" sz="2300" b="1" i="1" dirty="0">
                <a:solidFill>
                  <a:srgbClr val="FF0000"/>
                </a:solidFill>
                <a:latin typeface="Times New Roman" panose="02020603050405020304" pitchFamily="18" charset="0"/>
                <a:cs typeface="Times New Roman" panose="02020603050405020304" pitchFamily="18" charset="0"/>
              </a:rPr>
              <a:t>predictors well</a:t>
            </a: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597" y="1022207"/>
            <a:ext cx="1689103" cy="11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702" y="5600859"/>
            <a:ext cx="1177995" cy="101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032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100" y="452438"/>
            <a:ext cx="7899400" cy="703262"/>
          </a:xfrm>
        </p:spPr>
        <p:txBody>
          <a:bodyPr vert="horz" lIns="68580" tIns="34290" rIns="68580" bIns="34290" rtlCol="0" anchor="b">
            <a:noAutofit/>
          </a:bodyPr>
          <a:lstStyle/>
          <a:p>
            <a:pPr algn="l" defTabSz="457200"/>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Prediction &amp; Branch Predictor</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内容占位符 2"/>
          <p:cNvSpPr>
            <a:spLocks noGrp="1"/>
          </p:cNvSpPr>
          <p:nvPr>
            <p:ph idx="1"/>
          </p:nvPr>
        </p:nvSpPr>
        <p:spPr>
          <a:xfrm>
            <a:off x="508000" y="1409700"/>
            <a:ext cx="8394700" cy="4749800"/>
          </a:xfrm>
        </p:spPr>
        <p:txBody>
          <a:bodyPr>
            <a:normAutofit/>
          </a:bodyPr>
          <a:lstStyle/>
          <a:p>
            <a:pPr marL="0" indent="0">
              <a:buNone/>
            </a:pP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computer </a:t>
            </a: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branch predictor </a:t>
            </a:r>
            <a:endPar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is </a:t>
            </a:r>
            <a:r>
              <a:rPr lang="en-US" sz="2200" dirty="0">
                <a:latin typeface="Times New Roman" panose="02020603050405020304" pitchFamily="18" charset="0"/>
                <a:cs typeface="Times New Roman" panose="02020603050405020304" pitchFamily="18" charset="0"/>
              </a:rPr>
              <a:t>a </a:t>
            </a:r>
            <a:r>
              <a:rPr lang="en-US" sz="2200" dirty="0" smtClean="0">
                <a:latin typeface="Times New Roman" panose="02020603050405020304" pitchFamily="18" charset="0"/>
                <a:cs typeface="Times New Roman" panose="02020603050405020304" pitchFamily="18" charset="0"/>
              </a:rPr>
              <a:t>digital </a:t>
            </a:r>
            <a:r>
              <a:rPr lang="en-US" sz="2200" dirty="0">
                <a:latin typeface="Times New Roman" panose="02020603050405020304" pitchFamily="18" charset="0"/>
                <a:cs typeface="Times New Roman" panose="02020603050405020304" pitchFamily="18" charset="0"/>
              </a:rPr>
              <a:t>circuit that tries to guess which way a branch (e.g. an if-then-else structure) will go before this is known for sure. </a:t>
            </a:r>
            <a:endParaRPr lang="en-US" sz="2200" dirty="0" smtClean="0">
              <a:latin typeface="Times New Roman" panose="02020603050405020304" pitchFamily="18" charset="0"/>
              <a:cs typeface="Times New Roman" panose="02020603050405020304" pitchFamily="18" charset="0"/>
            </a:endParaRP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r>
              <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Branch </a:t>
            </a:r>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predication</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is a strategy in computer architecture design for mitigating the costs usually associated with conditional branches, particularly branches to short sections of code. </a:t>
            </a:r>
          </a:p>
        </p:txBody>
      </p:sp>
      <p:sp>
        <p:nvSpPr>
          <p:cNvPr id="4" name="灯片编号占位符 3"/>
          <p:cNvSpPr>
            <a:spLocks noGrp="1"/>
          </p:cNvSpPr>
          <p:nvPr>
            <p:ph type="sldNum" sz="quarter" idx="12"/>
          </p:nvPr>
        </p:nvSpPr>
        <p:spPr/>
        <p:txBody>
          <a:bodyPr/>
          <a:lstStyle/>
          <a:p>
            <a:fld id="{FB9F67F0-7A87-470E-B2F5-42F66C73C23D}" type="slidenum">
              <a:rPr lang="en-US" smtClean="0"/>
              <a:pPr/>
              <a:t>9</a:t>
            </a:fld>
            <a:endParaRPr lang="en-US" dirty="0"/>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479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Fan</Template>
  <TotalTime>1716</TotalTime>
  <Words>2457</Words>
  <Application>Microsoft Office PowerPoint</Application>
  <PresentationFormat>On-screen Show (4:3)</PresentationFormat>
  <Paragraphs>587</Paragraphs>
  <Slides>70</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暗香扑面</vt:lpstr>
      <vt:lpstr>Worksheet</vt:lpstr>
      <vt:lpstr>Pipeline Branch Prediction Strategies Implementation and Evaluation </vt:lpstr>
      <vt:lpstr>PowerPoint Presentation</vt:lpstr>
      <vt:lpstr>PowerPoint Presentation</vt:lpstr>
      <vt:lpstr>PowerPoint Presentation</vt:lpstr>
      <vt:lpstr>Outlines &amp; Summary</vt:lpstr>
      <vt:lpstr>PowerPoint Presentation</vt:lpstr>
      <vt:lpstr>PowerPoint Presentation</vt:lpstr>
      <vt:lpstr>PowerPoint Presentation</vt:lpstr>
      <vt:lpstr>Branch Prediction &amp; Branch Predictor</vt:lpstr>
      <vt:lpstr>Branch Prediction &amp; Branch Predictor</vt:lpstr>
      <vt:lpstr>Branch Predictor Classification</vt:lpstr>
      <vt:lpstr>Branch Predictor Classification</vt:lpstr>
      <vt:lpstr>Simulator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Pipeline Branch Prediction Strategis</dc:title>
  <dc:creator>yuguang qiu</dc:creator>
  <cp:lastModifiedBy>Windows 用户</cp:lastModifiedBy>
  <cp:revision>220</cp:revision>
  <dcterms:created xsi:type="dcterms:W3CDTF">2014-03-26T21:29:02Z</dcterms:created>
  <dcterms:modified xsi:type="dcterms:W3CDTF">2014-04-29T22:59:50Z</dcterms:modified>
</cp:coreProperties>
</file>